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71" r:id="rId5"/>
    <p:sldId id="259" r:id="rId6"/>
    <p:sldId id="263" r:id="rId7"/>
    <p:sldId id="260" r:id="rId8"/>
    <p:sldId id="262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17E0C-52CF-45BF-96CC-32DDF6796FE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9A290-4D4E-445E-B357-26801C31A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93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9A290-4D4E-445E-B357-26801C31A6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99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7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0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1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5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0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47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69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6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9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6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FF0000"/>
            </a:gs>
            <a:gs pos="1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435E8-60A7-4B65-9B7D-9CEFF145EBA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3FD6D-6987-4C34-A942-C4AA8A259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0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1746913"/>
            <a:ext cx="11259403" cy="34163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«Гордиться </a:t>
            </a:r>
            <a:r>
              <a:rPr lang="ru-RU" sz="5400" b="1" i="1" dirty="0">
                <a:solidFill>
                  <a:srgbClr val="00206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славою своих </a:t>
            </a:r>
            <a:r>
              <a:rPr lang="ru-RU" sz="5400" b="1" i="1" dirty="0" smtClean="0">
                <a:solidFill>
                  <a:srgbClr val="00206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предков   </a:t>
            </a:r>
            <a:r>
              <a:rPr lang="ru-RU" sz="5400" b="1" i="1" dirty="0">
                <a:solidFill>
                  <a:srgbClr val="00206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не только можно,</a:t>
            </a:r>
            <a:endParaRPr lang="ru-RU" sz="5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5400" b="1" i="1" dirty="0">
                <a:solidFill>
                  <a:srgbClr val="00206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 но и нужно»</a:t>
            </a:r>
            <a:endParaRPr lang="ru-RU" sz="5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5400" b="1" i="1" dirty="0"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А. С. Пушкин</a:t>
            </a:r>
            <a:endParaRPr lang="ru-RU" sz="5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666" y="2386650"/>
            <a:ext cx="1863710" cy="2661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33" y="3717307"/>
            <a:ext cx="2076578" cy="3011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349" y="110817"/>
            <a:ext cx="2079796" cy="3152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151" y="1142784"/>
            <a:ext cx="1819592" cy="2697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673" y="3867432"/>
            <a:ext cx="1842478" cy="2765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589" y="51036"/>
            <a:ext cx="1940317" cy="27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7296"/>
            <a:ext cx="3179928" cy="4356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069" y="1054096"/>
            <a:ext cx="2606233" cy="3701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443" y="2495270"/>
            <a:ext cx="2545980" cy="3764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392" y="3313369"/>
            <a:ext cx="2356752" cy="35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05" y="2756848"/>
            <a:ext cx="2552132" cy="4012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909" y="68239"/>
            <a:ext cx="3138985" cy="4694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586" y="1589963"/>
            <a:ext cx="2906973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307" y="532261"/>
            <a:ext cx="3130106" cy="49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3680" y="609936"/>
            <a:ext cx="6096000" cy="61978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spc="5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ноября</a:t>
            </a:r>
            <a:endParaRPr lang="ru-RU" sz="4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spc="5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endParaRPr lang="ru-RU" sz="4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spc="5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наро́дного</a:t>
            </a:r>
            <a:r>
              <a:rPr lang="ru-RU" sz="4400" b="1" spc="5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spc="50" dirty="0" err="1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еди́нства</a:t>
            </a:r>
            <a:r>
              <a:rPr lang="ru-RU" sz="4400" b="1" spc="50" dirty="0" smtClean="0">
                <a:ln w="9525" cap="flat" cmpd="sng" algn="ctr">
                  <a:solidFill>
                    <a:srgbClr val="5B9BD5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050" dirty="0" smtClean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05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050" dirty="0" smtClean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05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050" dirty="0" smtClean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40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Отмечается с 2005 года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8614" y="891361"/>
            <a:ext cx="107817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История праздника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Праздник установлен в память об освобождении Москвы народным ополчением от польских интервентов в 1612 г.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22 октября (1 ноября) 1612 года бойцы народного ополчения под предводительством Кузьмы Минина и Дмитрия Пожарского штурмом взяли Китай-город, гарнизон Речи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Посполитой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отступил в Кремль. Князь Пожарский вступил в Китай-город с Казанской иконой Божией Матери. 	23 октября (2 ноября) командование гарнизона интервентов подписало капитуляцию. На следующий день 24 октября (3 ноября) гарнизон сдался. </a:t>
            </a:r>
          </a:p>
          <a:p>
            <a:pPr algn="just"/>
            <a:endParaRPr lang="ru-RU" sz="2400" dirty="0" smtClean="0">
              <a:latin typeface="Georgia" panose="02040502050405020303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4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445" y="502146"/>
            <a:ext cx="108499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1649 году царь Алексей Михайлович распорядился отмечать день Казанской иконы Божией Матери не только летом, но и 22 октября (по юлианскому календарю), когда у него родился первенец Дмитрий Алексеевич. «Празднование Казанской иконе Божией Матери (в память избавления Москвы и России от поляков в 1612 году)» сохраняется в православном и народном календаре доныне.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В XX и XXI веках дню 22 октября по юлианскому календарю соответствует в григорианском календаре 4 ноября. Именно эта дата — 22 октября по юлианскому календарю, или 4 ноября по григорианскому календарю — выбрана в качестве дня государственного праздника. </a:t>
            </a:r>
          </a:p>
        </p:txBody>
      </p:sp>
    </p:spTree>
    <p:extLst>
      <p:ext uri="{BB962C8B-B14F-4D97-AF65-F5344CB8AC3E}">
        <p14:creationId xmlns:p14="http://schemas.microsoft.com/office/powerpoint/2010/main" val="8416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3109"/>
            <a:ext cx="8397240" cy="6171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6084" y="6355080"/>
            <a:ext cx="61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Эрнст </a:t>
            </a:r>
            <a:r>
              <a:rPr lang="ru-RU" dirty="0" err="1" smtClean="0">
                <a:latin typeface="Georgia" panose="02040502050405020303" pitchFamily="18" charset="0"/>
              </a:rPr>
              <a:t>Лисснер</a:t>
            </a:r>
            <a:r>
              <a:rPr lang="ru-RU" dirty="0" smtClean="0">
                <a:latin typeface="Georgia" panose="02040502050405020303" pitchFamily="18" charset="0"/>
              </a:rPr>
              <a:t> «Изгнание поляков из Кремля»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88895" y="1215225"/>
            <a:ext cx="4612941" cy="6099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6202" y="1838065"/>
            <a:ext cx="3207223" cy="4733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829" y="218364"/>
            <a:ext cx="11818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Книги помогают в изучении истории нашей Родины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библиотеке гимназии можно почитать много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интересных книг по истории</a:t>
            </a: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73" y="3035839"/>
            <a:ext cx="2359819" cy="36367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891" y="202319"/>
            <a:ext cx="2204866" cy="2964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014" y="3453047"/>
            <a:ext cx="2455642" cy="3219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220" y="202318"/>
            <a:ext cx="2162858" cy="2974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78" y="3630001"/>
            <a:ext cx="2118223" cy="292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66" y="122259"/>
            <a:ext cx="3098042" cy="4790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9" r="-300"/>
          <a:stretch/>
        </p:blipFill>
        <p:spPr>
          <a:xfrm rot="5400000">
            <a:off x="3413983" y="1859011"/>
            <a:ext cx="4571421" cy="3124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751" y="1692322"/>
            <a:ext cx="3127519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58" y="122830"/>
            <a:ext cx="2840833" cy="3768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9454" y="829333"/>
            <a:ext cx="2797791" cy="3684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437" y="2017245"/>
            <a:ext cx="2868864" cy="3600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39" y="2986731"/>
            <a:ext cx="2811339" cy="36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52</Words>
  <Application>Microsoft Office PowerPoint</Application>
  <PresentationFormat>Широкоэкранный</PresentationFormat>
  <Paragraphs>25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</dc:creator>
  <cp:lastModifiedBy>biblio</cp:lastModifiedBy>
  <cp:revision>17</cp:revision>
  <dcterms:created xsi:type="dcterms:W3CDTF">2019-10-30T06:55:07Z</dcterms:created>
  <dcterms:modified xsi:type="dcterms:W3CDTF">2019-10-30T09:35:17Z</dcterms:modified>
</cp:coreProperties>
</file>