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5143500" type="screen16x9"/>
  <p:notesSz cx="6858000" cy="9144000"/>
  <p:embeddedFontLst>
    <p:embeddedFont>
      <p:font typeface="Coming Soon" panose="020B0604020202020204" charset="0"/>
      <p:regular r:id="rId19"/>
    </p:embeddedFont>
    <p:embeddedFont>
      <p:font typeface="Concert One" pitchFamily="2" charset="0"/>
      <p:regular r:id="rId20"/>
    </p:embeddedFont>
    <p:embeddedFont>
      <p:font typeface="Roboto Mono" panose="020B0604020202020204" charset="0"/>
      <p:regular r:id="rId21"/>
      <p:bold r:id="rId22"/>
      <p:italic r:id="rId23"/>
      <p:boldItalic r:id="rId24"/>
    </p:embeddedFont>
    <p:embeddedFont>
      <p:font typeface="Roboto Mono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effd04e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effd04e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53034354b_0_24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53034354b_0_24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f4593300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f4593300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effd04e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effd04e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ctrTitle"/>
          </p:nvPr>
        </p:nvSpPr>
        <p:spPr>
          <a:xfrm>
            <a:off x="1889900" y="1486300"/>
            <a:ext cx="5885700" cy="127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Coming Soon"/>
                <a:ea typeface="Coming Soon"/>
                <a:cs typeface="Coming Soon"/>
                <a:sym typeface="Coming Soon"/>
              </a:rPr>
              <a:t>Трудности обучения лексике испанского языка в основной школе</a:t>
            </a:r>
            <a:endParaRPr sz="3500" dirty="0">
              <a:solidFill>
                <a:schemeClr val="accent2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9963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9963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2334200" y="859800"/>
            <a:ext cx="4997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РГПУ им. А.И. Герцена</a:t>
            </a:r>
            <a:endParaRPr b="0"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1"/>
          </p:nvPr>
        </p:nvSpPr>
        <p:spPr>
          <a:xfrm>
            <a:off x="3187600" y="2806725"/>
            <a:ext cx="4270272" cy="1342800"/>
          </a:xfrm>
          <a:prstGeom prst="rect">
            <a:avLst/>
          </a:prstGeom>
        </p:spPr>
        <p:txBody>
          <a:bodyPr spcFirstLastPara="1" wrap="square" lIns="91425" tIns="91425" rIns="972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Выполнила студентка 4 курса 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Института иностранных языков 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Мелик-Карамянц Карина Сергеевна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Научный руководитель: к.п.н., доцент Шегай Наталья Александровна</a:t>
            </a:r>
            <a:endParaRPr dirty="0"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6200" y="3430900"/>
            <a:ext cx="1283154" cy="127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6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294" name="Google Shape;294;p36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2148725" y="2550900"/>
            <a:ext cx="49017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Условия обучения лексике учащихся основной школы в рамках примерных программ по иностранному языку в системе российского образования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772532" y="4218687"/>
            <a:ext cx="3118393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Для школ с углубленным изучением испанского языка</a:t>
            </a:r>
            <a:endParaRPr sz="1500" dirty="0"/>
          </a:p>
        </p:txBody>
      </p:sp>
      <p:sp>
        <p:nvSpPr>
          <p:cNvPr id="302" name="Google Shape;302;p37"/>
          <p:cNvSpPr txBox="1">
            <a:spLocks noGrp="1"/>
          </p:cNvSpPr>
          <p:nvPr>
            <p:ph type="title" idx="2"/>
          </p:nvPr>
        </p:nvSpPr>
        <p:spPr>
          <a:xfrm>
            <a:off x="5305280" y="4218687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Испанский как второй иностранных язык</a:t>
            </a:r>
            <a:endParaRPr sz="1500" dirty="0"/>
          </a:p>
        </p:txBody>
      </p:sp>
      <p:pic>
        <p:nvPicPr>
          <p:cNvPr id="303" name="Google Shape;3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74" y="981078"/>
            <a:ext cx="1904378" cy="26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 l="1883" t="2157" r="4413" b="2803"/>
          <a:stretch/>
        </p:blipFill>
        <p:spPr>
          <a:xfrm>
            <a:off x="2363625" y="1866700"/>
            <a:ext cx="1527300" cy="20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/>
          <p:nvPr/>
        </p:nvSpPr>
        <p:spPr>
          <a:xfrm>
            <a:off x="503997" y="581200"/>
            <a:ext cx="1635981" cy="738785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3675" y="957025"/>
            <a:ext cx="1677575" cy="224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7"/>
          <p:cNvPicPr preferRelativeResize="0"/>
          <p:nvPr/>
        </p:nvPicPr>
        <p:blipFill rotWithShape="1">
          <a:blip r:embed="rId6">
            <a:alphaModFix/>
          </a:blip>
          <a:srcRect l="3947"/>
          <a:stretch/>
        </p:blipFill>
        <p:spPr>
          <a:xfrm>
            <a:off x="6607300" y="1436850"/>
            <a:ext cx="1829125" cy="249652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/>
          <p:nvPr/>
        </p:nvSpPr>
        <p:spPr>
          <a:xfrm rot="1736031">
            <a:off x="5947616" y="675218"/>
            <a:ext cx="1253589" cy="73877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96">
            <a:off x="6596249" y="3466432"/>
            <a:ext cx="1897103" cy="106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41550" y="788726"/>
            <a:ext cx="2746850" cy="290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832625" y="707975"/>
            <a:ext cx="3236400" cy="1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Информационно-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коммуникационные технологии</a:t>
            </a:r>
            <a:endParaRPr sz="2400"/>
          </a:p>
        </p:txBody>
      </p:sp>
      <p:sp>
        <p:nvSpPr>
          <p:cNvPr id="316" name="Google Shape;316;p38"/>
          <p:cNvSpPr txBox="1">
            <a:spLocks noGrp="1"/>
          </p:cNvSpPr>
          <p:nvPr>
            <p:ph type="subTitle" idx="4294967295"/>
          </p:nvPr>
        </p:nvSpPr>
        <p:spPr>
          <a:xfrm>
            <a:off x="588425" y="1884150"/>
            <a:ext cx="32364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Цифровая трансформация</a:t>
            </a:r>
            <a:r>
              <a:rPr lang="en" sz="1500" i="1"/>
              <a:t> </a:t>
            </a:r>
            <a:r>
              <a:rPr lang="en" sz="1500"/>
              <a:t>педагогической модели в российских школах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73813" flipH="1">
            <a:off x="886137" y="2972733"/>
            <a:ext cx="1114696" cy="50564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2054350" y="3192200"/>
            <a:ext cx="214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нехватка бюджета, нежелание выходить из зоны комфорта</a:t>
            </a:r>
            <a:endParaRPr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319" name="Google Shape;319;p3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8"/>
          <p:cNvSpPr txBox="1"/>
          <p:nvPr/>
        </p:nvSpPr>
        <p:spPr>
          <a:xfrm rot="20403">
            <a:off x="6575083" y="3370800"/>
            <a:ext cx="1971335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 i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Интеграция средств ИКТ как инструмент обучения</a:t>
            </a:r>
            <a:endParaRPr sz="1600" b="1" i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5476200" y="1046150"/>
            <a:ext cx="1453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просмотр фильма с помощью проектора, выполнение заданий, семантизация лексики на основе анимационной наглядности</a:t>
            </a:r>
            <a:endParaRPr sz="13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33A0DE4-B78D-472D-B25A-80FDBC9C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501" y="1049919"/>
            <a:ext cx="3688952" cy="1905932"/>
          </a:xfrm>
        </p:spPr>
        <p:txBody>
          <a:bodyPr/>
          <a:lstStyle/>
          <a:p>
            <a:pPr marL="127000" indent="0">
              <a:buNone/>
            </a:pPr>
            <a:r>
              <a:rPr lang="ru-RU" sz="1400" b="1" i="1" dirty="0"/>
              <a:t>По решаемым педагогическим задачам:</a:t>
            </a:r>
          </a:p>
          <a:p>
            <a:pPr marL="127000" indent="0">
              <a:buNone/>
            </a:pPr>
            <a:endParaRPr lang="ru-RU" sz="1400" i="1" dirty="0"/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средства, обеспечивающие базовую подготовку;</a:t>
            </a:r>
          </a:p>
          <a:p>
            <a:pPr marL="469900" indent="-342900">
              <a:buAutoNum type="arabicParenR"/>
            </a:pPr>
            <a:endParaRPr lang="ru-RU" sz="1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8273DB-968D-4116-9F0F-551DDB0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96" y="562621"/>
            <a:ext cx="3774557" cy="819907"/>
          </a:xfrm>
        </p:spPr>
        <p:txBody>
          <a:bodyPr/>
          <a:lstStyle/>
          <a:p>
            <a:r>
              <a:rPr lang="ru-RU" sz="1800" dirty="0"/>
              <a:t>Классификация средств ИКТ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DCC02-E434-4DA1-8669-742164B7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2" y="2369738"/>
            <a:ext cx="725559" cy="7255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76B390-CAC6-4F89-A02B-6DEA3621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94" y="2786223"/>
            <a:ext cx="1438222" cy="2751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65221A-F6A9-4665-A3C1-45B57683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50" y="2248338"/>
            <a:ext cx="1286910" cy="4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404757-698F-425E-84C1-E99C09E85099}"/>
              </a:ext>
            </a:extLst>
          </p:cNvPr>
          <p:cNvSpPr txBox="1"/>
          <p:nvPr/>
        </p:nvSpPr>
        <p:spPr>
          <a:xfrm>
            <a:off x="645501" y="3211867"/>
            <a:ext cx="3688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/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2) средства практической подготовки;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6061CE-8B83-45D6-8763-42759D093E31}"/>
              </a:ext>
            </a:extLst>
          </p:cNvPr>
          <p:cNvSpPr txBox="1"/>
          <p:nvPr/>
        </p:nvSpPr>
        <p:spPr>
          <a:xfrm>
            <a:off x="4732036" y="1108687"/>
            <a:ext cx="3926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/>
            <a:r>
              <a:rPr lang="en-US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3) </a:t>
            </a: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вспомогательные средства;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612401-B89A-4355-A911-37276244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01" y="3838880"/>
            <a:ext cx="694328" cy="6619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C2F223-AD36-4239-B9CA-DD26F737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5" y="3749334"/>
            <a:ext cx="1260010" cy="3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0B2977-A4AB-4994-B577-140B908E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99" y="3908245"/>
            <a:ext cx="930171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A3D3C5-A50C-41D3-8B94-60532B96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3" y="4144246"/>
            <a:ext cx="93016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F19B54-713E-4849-AEDC-16DC552568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7226" y="3882570"/>
            <a:ext cx="757844" cy="5488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3379D8-FABC-4AFB-88CB-B1AC3A3435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512" y="1595185"/>
            <a:ext cx="1064971" cy="3077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A534325-16F2-41BA-9264-67DEB9C5322E}"/>
              </a:ext>
            </a:extLst>
          </p:cNvPr>
          <p:cNvSpPr txBox="1"/>
          <p:nvPr/>
        </p:nvSpPr>
        <p:spPr>
          <a:xfrm>
            <a:off x="4732036" y="2554546"/>
            <a:ext cx="3688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/>
            <a:r>
              <a:rPr lang="en-US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</a:rPr>
              <a:t>4) </a:t>
            </a: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</a:rPr>
              <a:t>комплексные</a:t>
            </a:r>
            <a:r>
              <a:rPr lang="ru-RU" sz="1400" i="1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</a:rPr>
              <a:t>средства.</a:t>
            </a:r>
            <a:endParaRPr lang="ru-RU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06F7DBC-0C40-4890-96F4-682BA5410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483" y="1436864"/>
            <a:ext cx="1451004" cy="624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151946-EAA4-4F34-B76D-193CE05A0E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195" y="1945129"/>
            <a:ext cx="1125288" cy="3080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2F6ECB6-F015-44DB-A9F6-9BD58F2A9E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3512" y="3044338"/>
            <a:ext cx="1131210" cy="7120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64D51A-32B8-45C9-ABDE-2B0D815CC6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9959" y="3083555"/>
            <a:ext cx="1378355" cy="6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4" grpId="0"/>
      <p:bldP spid="1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33A0DE4-B78D-472D-B25A-80FDBC9C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501" y="1049919"/>
            <a:ext cx="3688952" cy="1905932"/>
          </a:xfrm>
        </p:spPr>
        <p:txBody>
          <a:bodyPr/>
          <a:lstStyle/>
          <a:p>
            <a:pPr marL="127000" indent="0">
              <a:buNone/>
            </a:pPr>
            <a:r>
              <a:rPr lang="ru-RU" sz="1400" b="1" i="1" dirty="0"/>
              <a:t>По функциям в организации образовательного процесса:</a:t>
            </a:r>
          </a:p>
          <a:p>
            <a:pPr marL="127000" indent="0">
              <a:buNone/>
            </a:pPr>
            <a:endParaRPr lang="ru-RU" sz="1400" i="1" dirty="0"/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информационно-обучающие;</a:t>
            </a:r>
          </a:p>
          <a:p>
            <a:pPr marL="469900" indent="-342900">
              <a:buAutoNum type="arabicParenR"/>
            </a:pPr>
            <a:endParaRPr lang="ru-RU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интерактивные;</a:t>
            </a: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ru-RU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поисковые.</a:t>
            </a:r>
          </a:p>
          <a:p>
            <a:pPr marL="469900" indent="-342900">
              <a:buAutoNum type="arabicParenR"/>
            </a:pPr>
            <a:endParaRPr lang="ru-RU" sz="1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8273DB-968D-4116-9F0F-551DDB0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96" y="562621"/>
            <a:ext cx="3774557" cy="819907"/>
          </a:xfrm>
        </p:spPr>
        <p:txBody>
          <a:bodyPr/>
          <a:lstStyle/>
          <a:p>
            <a:r>
              <a:rPr lang="ru-RU" sz="1800" dirty="0"/>
              <a:t>Классификация средств ИКТ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9EEAA7-0971-4B0E-A8D2-C16A9AAA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2" y="2571750"/>
            <a:ext cx="641039" cy="6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FD005C0-0099-4F20-BE42-426A4D5A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31" y="2428645"/>
            <a:ext cx="1390872" cy="9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E8D641-CD04-407F-B810-8D5ADF7C2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303" y="2527957"/>
            <a:ext cx="1058474" cy="855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CF6E23-7C61-477D-B54F-2AF07595C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"/>
          <a:stretch/>
        </p:blipFill>
        <p:spPr bwMode="auto">
          <a:xfrm>
            <a:off x="1588713" y="3789896"/>
            <a:ext cx="1585795" cy="7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Текст 1">
            <a:extLst>
              <a:ext uri="{FF2B5EF4-FFF2-40B4-BE49-F238E27FC236}">
                <a16:creationId xmlns:a16="http://schemas.microsoft.com/office/drawing/2014/main" id="{B70EF964-4E6C-4520-AFB3-ACF08AD33171}"/>
              </a:ext>
            </a:extLst>
          </p:cNvPr>
          <p:cNvSpPr txBox="1">
            <a:spLocks/>
          </p:cNvSpPr>
          <p:nvPr/>
        </p:nvSpPr>
        <p:spPr>
          <a:xfrm>
            <a:off x="4700060" y="1032194"/>
            <a:ext cx="3688952" cy="342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●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Medium"/>
              <a:buChar char="○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Medium"/>
              <a:buChar char="■"/>
              <a:defRPr sz="16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27000" indent="0">
              <a:buFont typeface="Roboto Mono Medium"/>
              <a:buNone/>
            </a:pPr>
            <a:r>
              <a:rPr lang="ru-RU" sz="1400" b="1" i="1" dirty="0"/>
              <a:t>По типу информации:</a:t>
            </a:r>
          </a:p>
          <a:p>
            <a:pPr marL="127000" indent="0">
              <a:buFont typeface="Roboto Mono Medium"/>
              <a:buNone/>
            </a:pPr>
            <a:endParaRPr lang="ru-RU" sz="1400" i="1" dirty="0"/>
          </a:p>
          <a:p>
            <a:pPr marL="469900" indent="-342900">
              <a:buFont typeface="Roboto Mono Medium"/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с текстовой информацией;</a:t>
            </a:r>
          </a:p>
          <a:p>
            <a:pPr marL="469900" indent="-342900">
              <a:buFont typeface="Roboto Mono Medium"/>
              <a:buAutoNum type="arabicParenR"/>
            </a:pPr>
            <a:endParaRPr lang="ru-RU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с визуальной информацией;</a:t>
            </a: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ru-RU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ru-RU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с аудиоинформацией;</a:t>
            </a:r>
          </a:p>
          <a:p>
            <a:pPr marL="469900" indent="-342900">
              <a:buFont typeface="Roboto Mono Medium"/>
              <a:buAutoNum type="arabicParenR"/>
            </a:pPr>
            <a:endParaRPr lang="ru-RU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с аудио- и видеоинформацией.</a:t>
            </a: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Font typeface="Roboto Mono Medium"/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127000" indent="0">
              <a:buNone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7BD8C5-EE8F-4B62-A24D-9A236355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383" y="2344978"/>
            <a:ext cx="1112235" cy="7414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FAD9D1-FE67-4B3D-A589-085EB2530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383" y="3939840"/>
            <a:ext cx="1565999" cy="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313;p38">
            <a:extLst>
              <a:ext uri="{FF2B5EF4-FFF2-40B4-BE49-F238E27FC236}">
                <a16:creationId xmlns:a16="http://schemas.microsoft.com/office/drawing/2014/main" id="{3F1C290F-B975-4089-9235-05C469244BA3}"/>
              </a:ext>
            </a:extLst>
          </p:cNvPr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729296">
            <a:off x="4987250" y="1732992"/>
            <a:ext cx="3393558" cy="180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E33A0DE4-B78D-472D-B25A-80FDBC9C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501" y="1049919"/>
            <a:ext cx="3688952" cy="1905932"/>
          </a:xfrm>
        </p:spPr>
        <p:txBody>
          <a:bodyPr/>
          <a:lstStyle/>
          <a:p>
            <a:pPr marL="127000" indent="0">
              <a:buNone/>
            </a:pPr>
            <a:r>
              <a:rPr lang="ru-RU" sz="1400" b="1" i="1" dirty="0"/>
              <a:t>По</a:t>
            </a:r>
            <a:r>
              <a:rPr lang="en-US" sz="1400" b="1" i="1" dirty="0"/>
              <a:t> </a:t>
            </a:r>
            <a:r>
              <a:rPr lang="ru-RU" sz="1400" b="1" i="1" dirty="0"/>
              <a:t>форме взаимодействия с обучаемыми:</a:t>
            </a:r>
          </a:p>
          <a:p>
            <a:pPr marL="127000" indent="0">
              <a:buNone/>
            </a:pPr>
            <a:endParaRPr lang="ru-RU" sz="1400" i="1" dirty="0"/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технология режима «</a:t>
            </a:r>
            <a:r>
              <a:rPr lang="en-US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offline»</a:t>
            </a:r>
            <a:r>
              <a:rPr lang="ru-RU" sz="1400" dirty="0">
                <a:solidFill>
                  <a:schemeClr val="bg2"/>
                </a:solidFill>
                <a:effectLst/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;</a:t>
            </a:r>
            <a:endParaRPr lang="en-US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ru-RU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ru-RU" sz="1400" dirty="0">
              <a:solidFill>
                <a:schemeClr val="bg2"/>
              </a:solidFill>
              <a:effectLst/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технология режима «</a:t>
            </a:r>
            <a:r>
              <a:rPr lang="en-US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online»</a:t>
            </a:r>
            <a:r>
              <a:rPr lang="ru-RU" sz="1400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  <a:p>
            <a:pPr marL="469900" indent="-342900">
              <a:buAutoNum type="arabicParenR"/>
            </a:pPr>
            <a:endParaRPr lang="en-US" sz="1400" dirty="0">
              <a:solidFill>
                <a:schemeClr val="bg2"/>
              </a:solidFill>
              <a:latin typeface="Roboto Mono Medium" panose="020B0604020202020204" charset="0"/>
              <a:ea typeface="Roboto Mono Medium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8273DB-968D-4116-9F0F-551DDB0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96" y="562621"/>
            <a:ext cx="3774557" cy="819907"/>
          </a:xfrm>
        </p:spPr>
        <p:txBody>
          <a:bodyPr/>
          <a:lstStyle/>
          <a:p>
            <a:r>
              <a:rPr lang="ru-RU" sz="1800" dirty="0"/>
              <a:t>Классификация средств ИКТ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13EE2D-FBFB-41B3-8801-B32867E75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43" y="2383274"/>
            <a:ext cx="1438222" cy="275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EA0583-FECC-45AC-A2B6-CB060065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31" y="2158045"/>
            <a:ext cx="725559" cy="7255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954D67-0B98-4F74-815D-2335DD20C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76" y="3456159"/>
            <a:ext cx="1279791" cy="3698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C9D997B-F253-4638-9651-028B759C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60" y="3600182"/>
            <a:ext cx="1531088" cy="56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9C57382-71C0-4672-8202-287D933C6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25427" r="11744" b="26879"/>
          <a:stretch/>
        </p:blipFill>
        <p:spPr bwMode="auto">
          <a:xfrm>
            <a:off x="991216" y="3874645"/>
            <a:ext cx="1212112" cy="4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81616E-C306-46C2-9B32-52510706E1EC}"/>
              </a:ext>
            </a:extLst>
          </p:cNvPr>
          <p:cNvSpPr txBox="1"/>
          <p:nvPr/>
        </p:nvSpPr>
        <p:spPr>
          <a:xfrm>
            <a:off x="5340722" y="2002885"/>
            <a:ext cx="26868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</a:rPr>
              <a:t>Использование средств ИКТ </a:t>
            </a:r>
            <a:r>
              <a:rPr lang="ru-RU" b="1" i="1" dirty="0">
                <a:solidFill>
                  <a:schemeClr val="accent2"/>
                </a:solidFill>
                <a:latin typeface="Roboto Mono Medium" panose="020B0604020202020204" charset="0"/>
                <a:ea typeface="Roboto Mono Medium" panose="020B0604020202020204" charset="0"/>
              </a:rPr>
              <a:t>в сочетании </a:t>
            </a:r>
            <a:r>
              <a:rPr lang="ru-RU" dirty="0">
                <a:solidFill>
                  <a:schemeClr val="bg2"/>
                </a:solidFill>
                <a:latin typeface="Roboto Mono Medium" panose="020B0604020202020204" charset="0"/>
                <a:ea typeface="Roboto Mono Medium" panose="020B0604020202020204" charset="0"/>
              </a:rPr>
              <a:t>с другими стратегиями формирования лексической компетенции</a:t>
            </a:r>
          </a:p>
        </p:txBody>
      </p:sp>
      <p:sp>
        <p:nvSpPr>
          <p:cNvPr id="20" name="Google Shape;273;p35">
            <a:extLst>
              <a:ext uri="{FF2B5EF4-FFF2-40B4-BE49-F238E27FC236}">
                <a16:creationId xmlns:a16="http://schemas.microsoft.com/office/drawing/2014/main" id="{AAB06F6F-4366-448C-8E58-EB2DC23E69B5}"/>
              </a:ext>
            </a:extLst>
          </p:cNvPr>
          <p:cNvSpPr/>
          <p:nvPr/>
        </p:nvSpPr>
        <p:spPr>
          <a:xfrm>
            <a:off x="7638219" y="2883604"/>
            <a:ext cx="865860" cy="664030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>
            <a:spLocks noGrp="1"/>
          </p:cNvSpPr>
          <p:nvPr>
            <p:ph type="title"/>
          </p:nvPr>
        </p:nvSpPr>
        <p:spPr>
          <a:xfrm rot="877333">
            <a:off x="6266834" y="519734"/>
            <a:ext cx="2155721" cy="1085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Спасибо за внимание!</a:t>
            </a:r>
            <a:endParaRPr sz="2800" b="1"/>
          </a:p>
        </p:txBody>
      </p:sp>
      <p:sp>
        <p:nvSpPr>
          <p:cNvPr id="328" name="Google Shape;328;p39"/>
          <p:cNvSpPr/>
          <p:nvPr/>
        </p:nvSpPr>
        <p:spPr>
          <a:xfrm rot="785759">
            <a:off x="6374688" y="1687590"/>
            <a:ext cx="1699276" cy="74075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2178995" y="2548234"/>
            <a:ext cx="4888561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/>
              <a:t>Лингвистические </a:t>
            </a:r>
            <a:r>
              <a:rPr lang="en" sz="2100" dirty="0"/>
              <a:t>трудности, </a:t>
            </a:r>
            <a:r>
              <a:rPr lang="ru-RU" sz="2100" dirty="0"/>
              <a:t>определяемые</a:t>
            </a:r>
            <a:r>
              <a:rPr lang="en" sz="2100" dirty="0"/>
              <a:t> интерференцией в процессе обучения испанской лексике</a:t>
            </a:r>
            <a:endParaRPr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72">
            <a:off x="5627047" y="640453"/>
            <a:ext cx="2367382" cy="1306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631175" y="711175"/>
            <a:ext cx="34245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Интерференция - </a:t>
            </a: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631175" y="1199600"/>
            <a:ext cx="3621830" cy="16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«наложение сформированных навыков на вновь формируемые со знаком минус […]»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(словник Р.К. </a:t>
            </a:r>
            <a:endParaRPr lang="ru-RU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Миньяра</a:t>
            </a:r>
            <a:r>
              <a:rPr lang="ru-RU" sz="1400" dirty="0"/>
              <a:t>-</a:t>
            </a:r>
            <a:r>
              <a:rPr lang="en" sz="1400" dirty="0"/>
              <a:t>Белоручева)</a:t>
            </a:r>
            <a:endParaRPr sz="1400" dirty="0"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2"/>
          </p:nvPr>
        </p:nvSpPr>
        <p:spPr>
          <a:xfrm>
            <a:off x="5318700" y="863894"/>
            <a:ext cx="2917800" cy="7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“Ложные друзья переводчика”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5089800" y="2075275"/>
            <a:ext cx="3599100" cy="17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familia </a:t>
            </a:r>
            <a:r>
              <a:rPr lang="en" sz="1500"/>
              <a:t> - семья (не фамилия),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fea </a:t>
            </a:r>
            <a:r>
              <a:rPr lang="en" sz="1500"/>
              <a:t>– некрасивый (не фея),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carta </a:t>
            </a:r>
            <a:r>
              <a:rPr lang="en" sz="1500"/>
              <a:t>– письмо (не карта),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cerebro </a:t>
            </a:r>
            <a:r>
              <a:rPr lang="en" sz="1500"/>
              <a:t>– мозг (не серебро).</a:t>
            </a:r>
            <a:endParaRPr sz="15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4"/>
          </p:nvPr>
        </p:nvSpPr>
        <p:spPr>
          <a:xfrm>
            <a:off x="631175" y="2923639"/>
            <a:ext cx="29178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Лексическая интерференция</a:t>
            </a:r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6"/>
          </p:nvPr>
        </p:nvSpPr>
        <p:spPr>
          <a:xfrm>
            <a:off x="1312480" y="380002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Буквализмы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8782581" flipH="1">
            <a:off x="2535272" y="3108085"/>
            <a:ext cx="820255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638575" y="711175"/>
            <a:ext cx="33501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Межъязыковая интерференция</a:t>
            </a:r>
            <a:endParaRPr sz="2600"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978563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452388" y="385862"/>
            <a:ext cx="1711050" cy="7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638575" y="1596750"/>
            <a:ext cx="352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662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Объем значений лексических единиц в родном языке </a:t>
            </a:r>
            <a:r>
              <a:rPr lang="en" sz="2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≠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в иностранном языках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1189975" y="2757400"/>
            <a:ext cx="226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Открывать (рус.)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805775" y="3770975"/>
            <a:ext cx="139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Abrir (исп.)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2506050" y="3757225"/>
            <a:ext cx="139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Descubrir (исп.)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5116650" y="1596750"/>
            <a:ext cx="305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IR</a:t>
            </a: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 - идти, ехать, ходить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5116650" y="2256150"/>
            <a:ext cx="3249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Ir a + инфинитив </a:t>
            </a: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(будущее время, “собираться что-то сделать”)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Ir + герундий</a:t>
            </a:r>
            <a:r>
              <a:rPr lang="en" sz="150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 (постепенно развивающееся действие)</a:t>
            </a:r>
            <a:endParaRPr sz="1500">
              <a:solidFill>
                <a:schemeClr val="dk2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3109593" flipH="1">
            <a:off x="1427811" y="3353867"/>
            <a:ext cx="746725" cy="25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3109593">
            <a:off x="2384161" y="3353867"/>
            <a:ext cx="746725" cy="25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subTitle" idx="1"/>
          </p:nvPr>
        </p:nvSpPr>
        <p:spPr>
          <a:xfrm>
            <a:off x="4000775" y="643775"/>
            <a:ext cx="36273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Ранее уже прочно сформированные навыки взаимодействуют с новыми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5"/>
          </p:nvPr>
        </p:nvSpPr>
        <p:spPr>
          <a:xfrm>
            <a:off x="2137144" y="1945885"/>
            <a:ext cx="29221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/>
              <a:t>совпадают в звучании, но имеют разное значение и написание</a:t>
            </a:r>
            <a:endParaRPr sz="1200" dirty="0"/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 idx="4294967295"/>
          </p:nvPr>
        </p:nvSpPr>
        <p:spPr>
          <a:xfrm>
            <a:off x="966925" y="1865310"/>
            <a:ext cx="1557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Омофоны</a:t>
            </a:r>
            <a:endParaRPr sz="1800" dirty="0"/>
          </a:p>
        </p:txBody>
      </p:sp>
      <p:sp>
        <p:nvSpPr>
          <p:cNvPr id="221" name="Google Shape;221;p31"/>
          <p:cNvSpPr txBox="1"/>
          <p:nvPr/>
        </p:nvSpPr>
        <p:spPr>
          <a:xfrm>
            <a:off x="5805975" y="1793485"/>
            <a:ext cx="24261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a/ha, hierba/hierva, hola/ola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vaya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/baya, se/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sé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tu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tú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por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que/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porqué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mas/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más</a:t>
            </a:r>
            <a:endParaRPr sz="13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70">
            <a:off x="5059261" y="2106814"/>
            <a:ext cx="746724" cy="2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1137050" y="571075"/>
            <a:ext cx="27171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Внутриязыковая интерференция</a:t>
            </a:r>
            <a:endParaRPr sz="2200" b="1"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387" y="1277291"/>
            <a:ext cx="1358271" cy="244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34;p32">
            <a:extLst>
              <a:ext uri="{FF2B5EF4-FFF2-40B4-BE49-F238E27FC236}">
                <a16:creationId xmlns:a16="http://schemas.microsoft.com/office/drawing/2014/main" id="{8B32FEF0-8A56-4437-8E12-5A28E74153BB}"/>
              </a:ext>
            </a:extLst>
          </p:cNvPr>
          <p:cNvSpPr txBox="1">
            <a:spLocks/>
          </p:cNvSpPr>
          <p:nvPr/>
        </p:nvSpPr>
        <p:spPr>
          <a:xfrm>
            <a:off x="2363750" y="3088895"/>
            <a:ext cx="2695500" cy="6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ru-RU" sz="1200" dirty="0"/>
              <a:t>слова разного значения, но совпадающие по написанию и звучанию</a:t>
            </a:r>
          </a:p>
        </p:txBody>
      </p:sp>
      <p:sp>
        <p:nvSpPr>
          <p:cNvPr id="18" name="Google Shape;235;p32">
            <a:extLst>
              <a:ext uri="{FF2B5EF4-FFF2-40B4-BE49-F238E27FC236}">
                <a16:creationId xmlns:a16="http://schemas.microsoft.com/office/drawing/2014/main" id="{E1598602-7629-4218-8225-262A724292D2}"/>
              </a:ext>
            </a:extLst>
          </p:cNvPr>
          <p:cNvSpPr txBox="1">
            <a:spLocks/>
          </p:cNvSpPr>
          <p:nvPr/>
        </p:nvSpPr>
        <p:spPr>
          <a:xfrm>
            <a:off x="976924" y="3088895"/>
            <a:ext cx="155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dirty="0"/>
              <a:t>Абсолютные (полные) омонимы</a:t>
            </a:r>
          </a:p>
        </p:txBody>
      </p:sp>
      <p:pic>
        <p:nvPicPr>
          <p:cNvPr id="19" name="Google Shape;236;p32">
            <a:extLst>
              <a:ext uri="{FF2B5EF4-FFF2-40B4-BE49-F238E27FC236}">
                <a16:creationId xmlns:a16="http://schemas.microsoft.com/office/drawing/2014/main" id="{98C94767-79FF-4B83-9B1A-7E883990997E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70">
            <a:off x="5059261" y="3249825"/>
            <a:ext cx="746724" cy="2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40;p32">
            <a:extLst>
              <a:ext uri="{FF2B5EF4-FFF2-40B4-BE49-F238E27FC236}">
                <a16:creationId xmlns:a16="http://schemas.microsoft.com/office/drawing/2014/main" id="{37DD26BD-DC11-445B-8BE5-2D6B98EF7F21}"/>
              </a:ext>
            </a:extLst>
          </p:cNvPr>
          <p:cNvSpPr txBox="1"/>
          <p:nvPr/>
        </p:nvSpPr>
        <p:spPr>
          <a:xfrm>
            <a:off x="5624624" y="3012696"/>
            <a:ext cx="280065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como/como, 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vino/vino,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sal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sal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ru-RU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ru-RU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banco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(«скамья» и «банк»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),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ru-RU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ru-RU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muñeca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(«кукла» и «запястье»)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la llama («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пламя» и «лама»)</a:t>
            </a:r>
            <a:endParaRPr sz="13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uild="p"/>
      <p:bldP spid="220" grpId="0"/>
      <p:bldP spid="221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subTitle" idx="1"/>
          </p:nvPr>
        </p:nvSpPr>
        <p:spPr>
          <a:xfrm>
            <a:off x="4000775" y="643775"/>
            <a:ext cx="36273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Ранее уже прочно сформированные навыки взаимодействуют с новыми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title" idx="4294967295"/>
          </p:nvPr>
        </p:nvSpPr>
        <p:spPr>
          <a:xfrm>
            <a:off x="1060850" y="2732691"/>
            <a:ext cx="404724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Слова, близкие по звучанию или графическому составу</a:t>
            </a:r>
            <a:endParaRPr sz="1800" dirty="0"/>
          </a:p>
        </p:txBody>
      </p:sp>
      <p:sp>
        <p:nvSpPr>
          <p:cNvPr id="238" name="Google Shape;238;p32"/>
          <p:cNvSpPr txBox="1"/>
          <p:nvPr/>
        </p:nvSpPr>
        <p:spPr>
          <a:xfrm>
            <a:off x="5805975" y="2715884"/>
            <a:ext cx="2426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lavadora/lavavajilla,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ojo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hoja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abeja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oveja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toro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torre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pero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perro</a:t>
            </a:r>
            <a:endParaRPr sz="13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70">
            <a:off x="5059261" y="2893618"/>
            <a:ext cx="746724" cy="2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>
            <a:spLocks noGrp="1"/>
          </p:cNvSpPr>
          <p:nvPr>
            <p:ph type="title" idx="4294967295"/>
          </p:nvPr>
        </p:nvSpPr>
        <p:spPr>
          <a:xfrm>
            <a:off x="1060850" y="3823326"/>
            <a:ext cx="400563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Клише и устойчивые выражения</a:t>
            </a:r>
            <a:endParaRPr sz="1800" dirty="0"/>
          </a:p>
        </p:txBody>
      </p:sp>
      <p:sp>
        <p:nvSpPr>
          <p:cNvPr id="242" name="Google Shape;242;p32"/>
          <p:cNvSpPr txBox="1"/>
          <p:nvPr/>
        </p:nvSpPr>
        <p:spPr>
          <a:xfrm>
            <a:off x="5805975" y="3857108"/>
            <a:ext cx="255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echar una mano, ser una tumba, estar sin blanca</a:t>
            </a:r>
            <a:endParaRPr sz="13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70">
            <a:off x="5059261" y="3994085"/>
            <a:ext cx="746724" cy="2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137050" y="571075"/>
            <a:ext cx="27171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Внутриязыковая интерференция</a:t>
            </a:r>
            <a:endParaRPr sz="2200" b="1"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387" y="1277291"/>
            <a:ext cx="1358271" cy="244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3;p31">
            <a:extLst>
              <a:ext uri="{FF2B5EF4-FFF2-40B4-BE49-F238E27FC236}">
                <a16:creationId xmlns:a16="http://schemas.microsoft.com/office/drawing/2014/main" id="{387E4011-5ECE-4FB2-988C-87BE00679C98}"/>
              </a:ext>
            </a:extLst>
          </p:cNvPr>
          <p:cNvSpPr txBox="1">
            <a:spLocks/>
          </p:cNvSpPr>
          <p:nvPr/>
        </p:nvSpPr>
        <p:spPr>
          <a:xfrm>
            <a:off x="2310585" y="1715513"/>
            <a:ext cx="269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/>
            <a:r>
              <a:rPr lang="ru-RU" sz="1200" dirty="0"/>
              <a:t>схожи по написанию и звучанию, различаются значением</a:t>
            </a:r>
          </a:p>
        </p:txBody>
      </p:sp>
      <p:sp>
        <p:nvSpPr>
          <p:cNvPr id="22" name="Google Shape;224;p31">
            <a:extLst>
              <a:ext uri="{FF2B5EF4-FFF2-40B4-BE49-F238E27FC236}">
                <a16:creationId xmlns:a16="http://schemas.microsoft.com/office/drawing/2014/main" id="{5C669C62-F7D7-43C0-9B43-A35920AFD4A6}"/>
              </a:ext>
            </a:extLst>
          </p:cNvPr>
          <p:cNvSpPr txBox="1">
            <a:spLocks/>
          </p:cNvSpPr>
          <p:nvPr/>
        </p:nvSpPr>
        <p:spPr>
          <a:xfrm>
            <a:off x="1083884" y="1711138"/>
            <a:ext cx="138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dirty="0"/>
              <a:t>Паронимы</a:t>
            </a:r>
          </a:p>
        </p:txBody>
      </p:sp>
      <p:pic>
        <p:nvPicPr>
          <p:cNvPr id="24" name="Google Shape;226;p31">
            <a:extLst>
              <a:ext uri="{FF2B5EF4-FFF2-40B4-BE49-F238E27FC236}">
                <a16:creationId xmlns:a16="http://schemas.microsoft.com/office/drawing/2014/main" id="{22538ACC-C6F0-4FAB-A03E-F6AC2922D57D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70">
            <a:off x="5006096" y="1876442"/>
            <a:ext cx="746724" cy="250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25;p31">
            <a:extLst>
              <a:ext uri="{FF2B5EF4-FFF2-40B4-BE49-F238E27FC236}">
                <a16:creationId xmlns:a16="http://schemas.microsoft.com/office/drawing/2014/main" id="{555DD296-631A-429E-A385-5A0E5FF303B5}"/>
              </a:ext>
            </a:extLst>
          </p:cNvPr>
          <p:cNvSpPr txBox="1"/>
          <p:nvPr/>
        </p:nvSpPr>
        <p:spPr>
          <a:xfrm>
            <a:off x="5624623" y="1563113"/>
            <a:ext cx="282368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afecto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efecto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leal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legal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benéfico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beneficioso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competencia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competición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fuerza</a:t>
            </a:r>
            <a:r>
              <a:rPr lang="ru-RU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-US" sz="1300" dirty="0" err="1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fortaleza</a:t>
            </a:r>
            <a:r>
              <a:rPr lang="en-US" sz="13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41" grpId="0"/>
      <p:bldP spid="242" grpId="0"/>
      <p:bldP spid="21" grpId="0"/>
      <p:bldP spid="2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3339">
            <a:off x="4185711" y="2423578"/>
            <a:ext cx="2411929" cy="191849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 rot="427218">
            <a:off x="4245161" y="3005797"/>
            <a:ext cx="2260533" cy="1248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Внутриязыковая интерференция</a:t>
            </a:r>
            <a:r>
              <a:rPr lang="en" sz="1500"/>
              <a:t> </a:t>
            </a:r>
            <a:r>
              <a:rPr lang="en" sz="1500" i="1"/>
              <a:t>основная и старшая школа</a:t>
            </a:r>
            <a:endParaRPr sz="1500" i="1"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5255">
            <a:off x="2853725" y="808775"/>
            <a:ext cx="2544949" cy="2122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 rot="-833995">
            <a:off x="3013265" y="1441588"/>
            <a:ext cx="2385248" cy="1382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Межъязыковая лексическая интерференция </a:t>
            </a:r>
            <a:r>
              <a:rPr lang="en" sz="1600" b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/>
              <a:t> </a:t>
            </a:r>
            <a:r>
              <a:rPr lang="en" sz="1600" i="1"/>
              <a:t>начальный уровень</a:t>
            </a:r>
            <a:endParaRPr sz="16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4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2256150" y="2550900"/>
            <a:ext cx="47271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Трудности, связанные с психолого-педагогическими  и возрастными особенностями подростков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 idx="8"/>
          </p:nvPr>
        </p:nvSpPr>
        <p:spPr>
          <a:xfrm>
            <a:off x="1002325" y="6349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Мотивация</a:t>
            </a: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3749125" y="17810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791200" y="17614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701464" y="1524959"/>
            <a:ext cx="29025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Внешняя мотивация</a:t>
            </a:r>
            <a:endParaRPr sz="2000" dirty="0"/>
          </a:p>
        </p:txBody>
      </p:sp>
      <p:sp>
        <p:nvSpPr>
          <p:cNvPr id="275" name="Google Shape;275;p35"/>
          <p:cNvSpPr txBox="1">
            <a:spLocks noGrp="1"/>
          </p:cNvSpPr>
          <p:nvPr>
            <p:ph type="subTitle" idx="1"/>
          </p:nvPr>
        </p:nvSpPr>
        <p:spPr>
          <a:xfrm>
            <a:off x="1125549" y="180729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желание сдать экзамен или угодить своим родителям</a:t>
            </a:r>
            <a:endParaRPr dirty="0"/>
          </a:p>
        </p:txBody>
      </p:sp>
      <p:sp>
        <p:nvSpPr>
          <p:cNvPr id="276" name="Google Shape;276;p35"/>
          <p:cNvSpPr/>
          <p:nvPr/>
        </p:nvSpPr>
        <p:spPr>
          <a:xfrm>
            <a:off x="3749125" y="33050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3791200" y="32854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181304" y="2737725"/>
            <a:ext cx="3460200" cy="7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Внутренняя мотивация</a:t>
            </a:r>
            <a:endParaRPr sz="2000" dirty="0"/>
          </a:p>
        </p:txBody>
      </p:sp>
      <p:sp>
        <p:nvSpPr>
          <p:cNvPr id="279" name="Google Shape;279;p35"/>
          <p:cNvSpPr txBox="1">
            <a:spLocks noGrp="1"/>
          </p:cNvSpPr>
          <p:nvPr>
            <p:ph type="subTitle" idx="1"/>
          </p:nvPr>
        </p:nvSpPr>
        <p:spPr>
          <a:xfrm>
            <a:off x="470500" y="3305025"/>
            <a:ext cx="31710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разнообразные методы и приёмы обучения (продуктивные, интерактивные и творческие, нетрадиционные виды заданий)</a:t>
            </a:r>
            <a:endParaRPr dirty="0"/>
          </a:p>
        </p:txBody>
      </p:sp>
      <p:sp>
        <p:nvSpPr>
          <p:cNvPr id="280" name="Google Shape;280;p35"/>
          <p:cNvSpPr txBox="1">
            <a:spLocks noGrp="1"/>
          </p:cNvSpPr>
          <p:nvPr>
            <p:ph type="title" idx="6"/>
          </p:nvPr>
        </p:nvSpPr>
        <p:spPr>
          <a:xfrm>
            <a:off x="5496666" y="667174"/>
            <a:ext cx="3460200" cy="5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Мотивация достижения</a:t>
            </a:r>
            <a:endParaRPr sz="2000" dirty="0"/>
          </a:p>
        </p:txBody>
      </p:sp>
      <p:sp>
        <p:nvSpPr>
          <p:cNvPr id="281" name="Google Shape;281;p35"/>
          <p:cNvSpPr txBox="1">
            <a:spLocks noGrp="1"/>
          </p:cNvSpPr>
          <p:nvPr>
            <p:ph type="subTitle" idx="7"/>
          </p:nvPr>
        </p:nvSpPr>
        <p:spPr>
          <a:xfrm>
            <a:off x="5524200" y="1080575"/>
            <a:ext cx="30708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Mono"/>
                <a:ea typeface="Roboto Mono"/>
                <a:cs typeface="Roboto Mono"/>
                <a:sym typeface="Roboto Mono"/>
              </a:rPr>
              <a:t>работа в команде, парная работа, прием игрофикации, дифференцирование заданий и упражнений</a:t>
            </a:r>
            <a:endParaRPr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4985483" y="107368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>
            <a:off x="5021945" y="103549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5594089" y="2366027"/>
            <a:ext cx="307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Избирательность,</a:t>
            </a:r>
            <a:endParaRPr sz="16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быстрая переключаемость,</a:t>
            </a:r>
            <a:endParaRPr sz="1600" b="1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критичность внимания </a:t>
            </a:r>
            <a:endParaRPr sz="16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5222888" y="3454425"/>
            <a:ext cx="321423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смена видов речевой деятельности,наглядность, четкие и краткие формулировки заданий</a:t>
            </a:r>
            <a:endParaRPr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396" y="2610527"/>
            <a:ext cx="553470" cy="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607</Words>
  <Application>Microsoft Office PowerPoint</Application>
  <PresentationFormat>Экран (16:9)</PresentationFormat>
  <Paragraphs>118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Coming Soon</vt:lpstr>
      <vt:lpstr>Arial</vt:lpstr>
      <vt:lpstr>Roboto Mono</vt:lpstr>
      <vt:lpstr>Roboto Mono Medium</vt:lpstr>
      <vt:lpstr>Concert One</vt:lpstr>
      <vt:lpstr>Anonymous Pro</vt:lpstr>
      <vt:lpstr>Notebook Lesson by Slidesgo</vt:lpstr>
      <vt:lpstr>Трудности обучения лексике испанского языка в основной школе</vt:lpstr>
      <vt:lpstr>01</vt:lpstr>
      <vt:lpstr>Интерференция - </vt:lpstr>
      <vt:lpstr>Межъязыковая интерференция</vt:lpstr>
      <vt:lpstr>Омофоны</vt:lpstr>
      <vt:lpstr>Слова, близкие по звучанию или графическому составу</vt:lpstr>
      <vt:lpstr>Презентация PowerPoint</vt:lpstr>
      <vt:lpstr>02</vt:lpstr>
      <vt:lpstr>Мотивация</vt:lpstr>
      <vt:lpstr>03</vt:lpstr>
      <vt:lpstr>Для школ с углубленным изучением испанского языка</vt:lpstr>
      <vt:lpstr>Информационно- коммуникационные технологии</vt:lpstr>
      <vt:lpstr>Классификация средств ИКТ</vt:lpstr>
      <vt:lpstr>Классификация средств ИКТ</vt:lpstr>
      <vt:lpstr>Классификация средств ИКТ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обучения лексике испанского языка в основной школе</dc:title>
  <dc:creator>Марина Варава</dc:creator>
  <cp:lastModifiedBy>Melik-Karamyants</cp:lastModifiedBy>
  <cp:revision>10</cp:revision>
  <dcterms:modified xsi:type="dcterms:W3CDTF">2022-04-01T19:47:13Z</dcterms:modified>
</cp:coreProperties>
</file>