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6" r:id="rId3"/>
    <p:sldId id="257" r:id="rId4"/>
    <p:sldId id="259" r:id="rId5"/>
    <p:sldId id="260" r:id="rId6"/>
    <p:sldId id="266" r:id="rId7"/>
    <p:sldId id="261" r:id="rId8"/>
    <p:sldId id="263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2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26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3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90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6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0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8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1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2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1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9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7ECC-DD1E-4C5E-AFF0-931A574FBC77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2B2A7-BF4A-440B-8DDC-8926A55B8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rivet-sovet.ru/education/pochemu-gramotnost-imeet-ogromnoe-znachenie-8-veskih-prichin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048" y="532263"/>
            <a:ext cx="97172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8 сентября Международный день грамотности</a:t>
            </a:r>
            <a:endParaRPr lang="ru-RU" sz="9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187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40" y="136478"/>
            <a:ext cx="3862317" cy="6721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574" y="109183"/>
            <a:ext cx="4844955" cy="66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1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8307" y="130168"/>
            <a:ext cx="4349801" cy="6632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1" y="130168"/>
            <a:ext cx="5017477" cy="66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161" y="327546"/>
            <a:ext cx="955343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ГРАМОТА</a:t>
            </a:r>
            <a:r>
              <a:rPr lang="ru-RU" sz="2400" i="1" dirty="0"/>
              <a:t>, </a:t>
            </a:r>
            <a:r>
              <a:rPr lang="ru-RU" sz="2400" i="1" dirty="0" err="1"/>
              <a:t>гр’амота</a:t>
            </a:r>
            <a:endParaRPr lang="ru-RU" sz="2400" i="1" dirty="0"/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1. Умение читать и писать. </a:t>
            </a:r>
            <a:r>
              <a:rPr lang="ru-RU" sz="2400" dirty="0" smtClean="0"/>
              <a:t>  Выучиться </a:t>
            </a:r>
            <a:r>
              <a:rPr lang="ru-RU" sz="2400" dirty="0"/>
              <a:t>грамоте.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2. Официальный документ: </a:t>
            </a:r>
            <a:r>
              <a:rPr lang="ru-RU" sz="2400" dirty="0" smtClean="0"/>
              <a:t> Верительная </a:t>
            </a:r>
            <a:r>
              <a:rPr lang="ru-RU" sz="2400" dirty="0"/>
              <a:t>грамота; Охранная грамота; Патентная грамота; Похвальная грамота.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3. В старину: </a:t>
            </a:r>
            <a:r>
              <a:rPr lang="ru-RU" sz="2400" dirty="0" smtClean="0"/>
              <a:t> документ</a:t>
            </a:r>
            <a:r>
              <a:rPr lang="ru-RU" sz="2400" dirty="0"/>
              <a:t>, письмо. Собрание Новгородских грамот. Берестяные грамоты (древнерусские грамоты и деловые записки на бересте). Грамоты на бересте.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• </a:t>
            </a:r>
            <a:r>
              <a:rPr lang="ru-RU" sz="2400" i="1" dirty="0"/>
              <a:t>Филькина грамота</a:t>
            </a:r>
            <a:r>
              <a:rPr lang="ru-RU" sz="2400" dirty="0"/>
              <a:t>(прост. презр.) недействительный, неправильно и безграмотно составленный документ.</a:t>
            </a:r>
            <a:br>
              <a:rPr lang="ru-RU" sz="2400" dirty="0"/>
            </a:br>
            <a:r>
              <a:rPr lang="ru-RU" sz="2400" i="1" dirty="0"/>
              <a:t>Китайская грамота</a:t>
            </a:r>
            <a:r>
              <a:rPr lang="ru-RU" sz="2400" dirty="0"/>
              <a:t> (разг.) о чём-н. совершенно непонятном.</a:t>
            </a:r>
            <a:br>
              <a:rPr lang="ru-RU" sz="2400" dirty="0"/>
            </a:br>
            <a:endParaRPr lang="ru-RU" sz="2400" dirty="0"/>
          </a:p>
          <a:p>
            <a:pPr algn="r"/>
            <a:r>
              <a:rPr lang="ru-RU" sz="2400" dirty="0"/>
              <a:t>Толковый словарь С.И. Ожегова</a:t>
            </a:r>
          </a:p>
          <a:p>
            <a:r>
              <a:rPr lang="ru-RU" sz="2400" dirty="0"/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135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093" y="409433"/>
            <a:ext cx="11041038" cy="601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50"/>
              </a:lnSpc>
              <a:spcAft>
                <a:spcPts val="0"/>
              </a:spcAft>
            </a:pPr>
            <a:r>
              <a:rPr lang="ru-RU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грамотность имеет огромное значение: 8 веских причин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1050"/>
              </a:spcBef>
              <a:spcAft>
                <a:spcPts val="105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Грамотность и идеальное правописание имеют огромное значение в современном обществе, как бы вы не пытались доказать обратное, и тому есть немало причин.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1050"/>
              </a:spcBef>
              <a:spcAft>
                <a:spcPts val="105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Согласитесь, что нынче люди больше не уделяют много внимания правильному написанию слов, особенно при онлайновом общении. Влияние кратких и быстрых коммуникаций в виде текстовых сообщений всё же приносит свои негативные плоды, </a:t>
            </a:r>
            <a:r>
              <a:rPr lang="ru-RU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хотя грамотность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не только вопрос следования старым добрым правилам орфографии, это и </a:t>
            </a:r>
            <a:r>
              <a:rPr lang="ru-RU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 имиджа, и образования, и банального умения донести свою письменную мысль чётко и правильно.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1050"/>
              </a:spcBef>
              <a:spcAft>
                <a:spcPts val="105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Каковы же веские причины того, что грамотность всё еще имеет немаловажное значение?</a:t>
            </a:r>
            <a:endParaRPr lang="ru-RU" sz="20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Хорошее впечатление о человеке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1050"/>
              </a:spcBef>
              <a:spcAft>
                <a:spcPts val="105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вы пишете идеально грамотно, вы оставляете о себе только положительное впечатление, которое вряд ли вам будет гарантировано в том случае, если вы допускаете массу орфографических ошибок. Все ваши письменные документы, будь то официальные бумаги, учебные работы, личные или рабочие письма, должны быть безупречны. Имейте это в виду!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2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90" y="655093"/>
            <a:ext cx="111638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Грамотность облегчает общение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Еще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плюс грамотности заключается в том, что она весьма способствует более эффективной коммуникации. Ведь читать и понимать грамотно написанные тексты гораздо легче, чем напрягаться над письменными опусами, которые изобилуют ошибками.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Грамотность влияет на ваши перспективы и карьеру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думаете, что правильное написание не настолько уж существенно, подумайте еще раз! Например, даже малейший намёк на слабую грамотность может серьезно повлиять на ваши будущие перспективы трудоустройства. Скажем, у работодателя есть два кандидата на хорошую должность. Резюме первого соискателя грешит ошибками, а резюме второго безупречно. Даже если эти у этих двух претендентов одинаковые уровни квалификации, работодатель, безусловно, выберет второго.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Грамотность помогает избежать путаницы и двусмысленности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Грамотность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помочь избежать всяческой путаницы и тем более двусмысленности в понимании. Вы сами наверняка знаете, как сложно пробираться через дебри текста, написанного с ошибками. Только представьте, какими серьёзными последствиями может быть чревато отсутствие грамотности, например, у врачей, журналистов или политиков!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815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149" y="464024"/>
            <a:ext cx="1104103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Соответствие стандартам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Правописание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основа или фундамент языка. Если вы заботитесь о том, как вас поймут и воспримут, то вам следует поддерживать все установленные стандарты языка, который, собственно, является основным инструментом вашего общения.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Не полагайтесь на программы проверки орфографии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Никогда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полагайтесь на программы проверки правописания, поиска опечаток и выявления ошибок. У этих программ достаточно ограниченный словарь, потому многие новые слова помечаются ими как неправильные, поскольку они не заложены в их памяти. Кроме того, автоматическая проверка орфографии не опознает ошибку, если неверно написанное слово в другом контексте звучит вполне правильно. Например, ошибка в предложении «мы едим домой» (вместо «мы едем домой») программой обнаружена не будет.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Грамотно написанный текст понятен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Будет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просто понять текст, если он полон ошибок? Понимание весьма важно во многих ситуациях, поскольку мы должны быть в состоянии прочитать и воспринять написанное. Допустим, вы читаете инструкции к какому-либо техническому устройству: значит, они должны быть поняты, истолкованы и выполнены правильно.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Безграмотность отвлекает и рассеивает внимание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Безграмотно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написанный текст рассеивает и отвлекает внимание его читателя. Попробуйте сами внимательно прочитать такой образец с кучей ошибок, и вы поймёте, как это раздражает. Следовательно, оформляйте свои мысли на письме грамотно, обязательно следите за тем, как вы их излагаете.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u="sng" dirty="0">
                <a:hlinkClick r:id="rId2"/>
              </a:rPr>
              <a:t>https://privet-sovet.ru/education/pochemu-gramotnost-imeet-ogromnoe-znachenie-8-veskih-prichin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50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791" y="0"/>
            <a:ext cx="5013042" cy="6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1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502" y="272254"/>
            <a:ext cx="3493827" cy="6182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332" y="477672"/>
            <a:ext cx="42717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solidFill>
                  <a:srgbClr val="C00000"/>
                </a:solidFill>
              </a:rPr>
              <a:t>В библиотеке гимназии можно прочитать эти и другие интересные книги</a:t>
            </a:r>
            <a:endParaRPr lang="ru-RU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5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5" y="0"/>
            <a:ext cx="4950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6" y="71651"/>
            <a:ext cx="522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95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7" y="137420"/>
            <a:ext cx="4544518" cy="6445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08" y="101024"/>
            <a:ext cx="4394846" cy="67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94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36</Words>
  <Application>Microsoft Office PowerPoint</Application>
  <PresentationFormat>Широкоэкранный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biblio</cp:lastModifiedBy>
  <cp:revision>8</cp:revision>
  <dcterms:created xsi:type="dcterms:W3CDTF">2019-09-09T17:23:32Z</dcterms:created>
  <dcterms:modified xsi:type="dcterms:W3CDTF">2019-09-11T07:22:01Z</dcterms:modified>
</cp:coreProperties>
</file>