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notesMasterIdLst>
    <p:notesMasterId r:id="rId12"/>
  </p:notesMasterIdLst>
  <p:sldIdLst>
    <p:sldId id="272" r:id="rId2"/>
    <p:sldId id="268" r:id="rId3"/>
    <p:sldId id="258" r:id="rId4"/>
    <p:sldId id="260" r:id="rId5"/>
    <p:sldId id="262" r:id="rId6"/>
    <p:sldId id="270" r:id="rId7"/>
    <p:sldId id="264" r:id="rId8"/>
    <p:sldId id="273" r:id="rId9"/>
    <p:sldId id="271" r:id="rId10"/>
    <p:sldId id="27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11EE60-DB87-6812-EF4D-68D7200A2452}" v="29" dt="2022-05-22T18:56:45.576"/>
    <p1510:client id="{BC87D652-DA84-43BA-A022-91FDD86B3528}" v="249" dt="2022-05-22T19:34:43.131"/>
    <p1510:client id="{C40A2DAD-EEA6-4C61-9BFE-94765F86028E}" v="1579" dt="2022-05-22T15:49:31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79FD5-540F-4F55-A937-461C3E9B797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29F85-4528-4ED7-8FE2-FE3E961BD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795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29F85-4528-4ED7-8FE2-FE3E961BD4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95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6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9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9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1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47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50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83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88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1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6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E74F9-C78F-81BC-C39E-A8EE3C398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56" y="2008594"/>
            <a:ext cx="4663712" cy="11926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ГБОУ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гимназия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 №205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Проект</a:t>
            </a:r>
            <a:endParaRPr lang="ru-RU" sz="3200" dirty="0">
              <a:solidFill>
                <a:schemeClr val="accent1">
                  <a:lumMod val="50000"/>
                </a:schemeClr>
              </a:solidFill>
              <a:cs typeface="Calibri Light" panose="020F03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A1BEB1-8D86-F218-9480-C3E4FFCFB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56" y="2588582"/>
            <a:ext cx="11706270" cy="3886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ru-RU" dirty="0" smtClean="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dirty="0" smtClean="0">
                <a:cs typeface="Calibri"/>
              </a:rPr>
              <a:t>          Команда </a:t>
            </a:r>
            <a:r>
              <a:rPr lang="ru-RU" dirty="0">
                <a:cs typeface="Calibri"/>
              </a:rPr>
              <a:t>в </a:t>
            </a:r>
            <a:r>
              <a:rPr lang="ru-RU" dirty="0" smtClean="0">
                <a:cs typeface="Calibri"/>
              </a:rPr>
              <a:t>облаке</a:t>
            </a:r>
            <a:endParaRPr lang="en-US" dirty="0">
              <a:cs typeface="Calibri"/>
            </a:endParaRPr>
          </a:p>
          <a:p>
            <a:pPr marL="0" indent="0" algn="ctr">
              <a:buNone/>
            </a:pPr>
            <a:endParaRPr lang="ru-RU" dirty="0" smtClean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dirty="0" smtClean="0">
                <a:ea typeface="+mn-lt"/>
                <a:cs typeface="+mn-lt"/>
              </a:rPr>
              <a:t>(Создание</a:t>
            </a:r>
            <a:r>
              <a:rPr lang="ru-RU" dirty="0">
                <a:ea typeface="+mn-lt"/>
                <a:cs typeface="+mn-lt"/>
              </a:rPr>
              <a:t> внутришкольной системы профессионального роста педагогов на основе индивидуального образовательного маршрута в условиях цифровой образовательной </a:t>
            </a:r>
            <a:r>
              <a:rPr lang="ru-RU" dirty="0" smtClean="0">
                <a:ea typeface="+mn-lt"/>
                <a:cs typeface="+mn-lt"/>
              </a:rPr>
              <a:t>среды)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4CFB7F4-8D7B-40D1-F925-D0FF1F5CA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3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0" y="572300"/>
            <a:ext cx="3031327" cy="157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3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711201" y="279030"/>
            <a:ext cx="10787542" cy="82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chemeClr val="tx2"/>
                </a:solidFill>
                <a:ea typeface="+mj-lt"/>
                <a:cs typeface="+mj-lt"/>
              </a:rPr>
              <a:t>Траектория развития учителя: перспектива роста</a:t>
            </a:r>
            <a:endParaRPr lang="en" sz="4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94133" y="1904834"/>
            <a:ext cx="2219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Учитель- новатор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4678499" y="2229197"/>
            <a:ext cx="3615634" cy="2259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865895" y="4511617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Учитель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9027B37-B128-4DFA-B057-31D83DA5F974}"/>
              </a:ext>
            </a:extLst>
          </p:cNvPr>
          <p:cNvSpPr/>
          <p:nvPr/>
        </p:nvSpPr>
        <p:spPr>
          <a:xfrm>
            <a:off x="3883769" y="5009651"/>
            <a:ext cx="3978569" cy="764731"/>
          </a:xfrm>
          <a:prstGeom prst="rect">
            <a:avLst/>
          </a:prstGeom>
          <a:solidFill>
            <a:srgbClr val="12BB9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ea typeface="+mn-lt"/>
                <a:cs typeface="+mn-lt"/>
              </a:rPr>
              <a:t>ПРОГРАММА ОБУЧЕНИЯ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ea typeface="+mn-lt"/>
                <a:cs typeface="+mn-lt"/>
              </a:rPr>
              <a:t>ПЕДАГОГОВ</a:t>
            </a:r>
            <a:endParaRPr lang="ru-RU" sz="16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4D671D5-674A-4B61-9CDC-08631662B2A1}"/>
              </a:ext>
            </a:extLst>
          </p:cNvPr>
          <p:cNvSpPr/>
          <p:nvPr/>
        </p:nvSpPr>
        <p:spPr>
          <a:xfrm>
            <a:off x="6782219" y="3207941"/>
            <a:ext cx="4608512" cy="806175"/>
          </a:xfrm>
          <a:prstGeom prst="rect">
            <a:avLst/>
          </a:prstGeom>
          <a:solidFill>
            <a:srgbClr val="FDA938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РАЗРАБОТКА УРОКОВ  С ПРИМЕНЕНИЕМ ОБЛАЧНЫХ ТЕХНОЛОГИЙ И КОМПЕТЕНЦИЙ XXI ВЕКА</a:t>
            </a:r>
            <a:r>
              <a:rPr lang="ru-RU" sz="1600" dirty="0">
                <a:solidFill>
                  <a:srgbClr val="6481D8"/>
                </a:solidFill>
              </a:rPr>
              <a:t>  </a:t>
            </a:r>
            <a:endParaRPr lang="ru-RU" sz="1600" b="1" dirty="0">
              <a:solidFill>
                <a:srgbClr val="6481D8"/>
              </a:solidFill>
              <a:cs typeface="Arial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2F13607-32C9-487F-83B1-932728729AD2}"/>
              </a:ext>
            </a:extLst>
          </p:cNvPr>
          <p:cNvSpPr/>
          <p:nvPr/>
        </p:nvSpPr>
        <p:spPr>
          <a:xfrm>
            <a:off x="5486075" y="4071851"/>
            <a:ext cx="4680520" cy="889184"/>
          </a:xfrm>
          <a:prstGeom prst="rect">
            <a:avLst/>
          </a:prstGeom>
          <a:solidFill>
            <a:srgbClr val="F4703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ПРИМЕНЕНИЕ ОБЛАЧНЫХ ТЕХНОЛОГИЙ И КОМПЕТЕНЦИЙ </a:t>
            </a:r>
            <a:r>
              <a:rPr lang="ru-RU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ru-RU" sz="1600" dirty="0">
                <a:solidFill>
                  <a:schemeClr val="bg1"/>
                </a:solidFill>
                <a:ea typeface="+mn-lt"/>
                <a:cs typeface="+mn-lt"/>
              </a:rPr>
              <a:t>XXI </a:t>
            </a:r>
            <a:r>
              <a:rPr lang="ru-RU" sz="1600" dirty="0" smtClean="0">
                <a:solidFill>
                  <a:schemeClr val="bg1"/>
                </a:solidFill>
                <a:ea typeface="+mn-lt"/>
                <a:cs typeface="+mn-lt"/>
              </a:rPr>
              <a:t>ВЕКА</a:t>
            </a:r>
            <a:endParaRPr lang="ru-RU" sz="16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B8E59A5-7B92-4066-81FF-A4113A354F53}"/>
              </a:ext>
            </a:extLst>
          </p:cNvPr>
          <p:cNvSpPr/>
          <p:nvPr/>
        </p:nvSpPr>
        <p:spPr>
          <a:xfrm>
            <a:off x="8222379" y="2336978"/>
            <a:ext cx="3276364" cy="813228"/>
          </a:xfrm>
          <a:prstGeom prst="rect">
            <a:avLst/>
          </a:prstGeom>
          <a:solidFill>
            <a:srgbClr val="335C9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РАСПРОСТРАНЕНИЕ эффективного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ОПЫТА  педагога</a:t>
            </a:r>
            <a:endParaRPr lang="ru-RU" sz="16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26" name="Picture 2" descr="информационные технологии png | PNG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0" y="1583343"/>
            <a:ext cx="34290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33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317B7366-37C8-497F-8B24-C0D854C71A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C273684-370A-BA5B-4E3B-75B3C1CAE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0" r="11562" b="-2"/>
          <a:stretch/>
        </p:blipFill>
        <p:spPr>
          <a:xfrm>
            <a:off x="1129323" y="2013626"/>
            <a:ext cx="4488714" cy="3576825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2D8D094-FC28-766A-0917-61010C9AD7F0}"/>
              </a:ext>
            </a:extLst>
          </p:cNvPr>
          <p:cNvSpPr txBox="1">
            <a:spLocks/>
          </p:cNvSpPr>
          <p:nvPr/>
        </p:nvSpPr>
        <p:spPr>
          <a:xfrm>
            <a:off x="717303" y="35650"/>
            <a:ext cx="62465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 Light"/>
                <a:cs typeface="Calibri Light"/>
              </a:rPr>
              <a:t>Инновационная работа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C73994F-2193-C714-7C69-5A8ED307A77C}"/>
              </a:ext>
            </a:extLst>
          </p:cNvPr>
          <p:cNvSpPr/>
          <p:nvPr/>
        </p:nvSpPr>
        <p:spPr>
          <a:xfrm>
            <a:off x="6901311" y="2808822"/>
            <a:ext cx="3451951" cy="131284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cs typeface="Arial"/>
              </a:rPr>
              <a:t>Инновационный проект</a:t>
            </a:r>
            <a:endParaRPr lang="ru-RU" sz="3200" dirty="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015F159-5DC2-B04E-2EA2-6535DC37C29A}"/>
              </a:ext>
            </a:extLst>
          </p:cNvPr>
          <p:cNvCxnSpPr/>
          <p:nvPr/>
        </p:nvCxnSpPr>
        <p:spPr>
          <a:xfrm flipV="1">
            <a:off x="9561561" y="2046868"/>
            <a:ext cx="538507" cy="752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D19E1B82-0CBB-0092-7E2F-E2323F1F5B36}"/>
              </a:ext>
            </a:extLst>
          </p:cNvPr>
          <p:cNvSpPr txBox="1">
            <a:spLocks/>
          </p:cNvSpPr>
          <p:nvPr/>
        </p:nvSpPr>
        <p:spPr>
          <a:xfrm>
            <a:off x="8943652" y="1600465"/>
            <a:ext cx="3132031" cy="443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>
                <a:solidFill>
                  <a:srgbClr val="000000"/>
                </a:solidFill>
                <a:cs typeface="Arial"/>
              </a:rPr>
              <a:t>Методические разработки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46B428FB-31B1-6619-0BB0-0AE68258FFBA}"/>
              </a:ext>
            </a:extLst>
          </p:cNvPr>
          <p:cNvSpPr txBox="1">
            <a:spLocks/>
          </p:cNvSpPr>
          <p:nvPr/>
        </p:nvSpPr>
        <p:spPr>
          <a:xfrm>
            <a:off x="5508410" y="1319886"/>
            <a:ext cx="3337513" cy="9745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>
                <a:solidFill>
                  <a:srgbClr val="000000"/>
                </a:solidFill>
                <a:ea typeface="+mn-lt"/>
                <a:cs typeface="+mn-lt"/>
              </a:rPr>
              <a:t>Программа подготовки педагогов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D2B2D72B-72C3-0193-3518-D4538286AE59}"/>
              </a:ext>
            </a:extLst>
          </p:cNvPr>
          <p:cNvSpPr txBox="1">
            <a:spLocks/>
          </p:cNvSpPr>
          <p:nvPr/>
        </p:nvSpPr>
        <p:spPr>
          <a:xfrm>
            <a:off x="7242534" y="4586985"/>
            <a:ext cx="3534435" cy="443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>
                <a:solidFill>
                  <a:srgbClr val="000000"/>
                </a:solidFill>
                <a:cs typeface="Arial"/>
              </a:rPr>
              <a:t>Распространение опыта</a:t>
            </a:r>
            <a:endParaRPr lang="ru-RU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180B03B-E53D-3BAF-B2B0-57A5CC42932D}"/>
              </a:ext>
            </a:extLst>
          </p:cNvPr>
          <p:cNvCxnSpPr>
            <a:cxnSpLocks/>
          </p:cNvCxnSpPr>
          <p:nvPr/>
        </p:nvCxnSpPr>
        <p:spPr>
          <a:xfrm flipH="1" flipV="1">
            <a:off x="7394540" y="2063990"/>
            <a:ext cx="437537" cy="718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CB22A204-5369-D3D9-559F-2EA328B47BE1}"/>
              </a:ext>
            </a:extLst>
          </p:cNvPr>
          <p:cNvCxnSpPr>
            <a:cxnSpLocks/>
          </p:cNvCxnSpPr>
          <p:nvPr/>
        </p:nvCxnSpPr>
        <p:spPr>
          <a:xfrm>
            <a:off x="8611201" y="4092582"/>
            <a:ext cx="16238" cy="608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87C03C5A-FD0F-0163-27CF-9561E8B1501A}"/>
              </a:ext>
            </a:extLst>
          </p:cNvPr>
          <p:cNvCxnSpPr>
            <a:cxnSpLocks/>
          </p:cNvCxnSpPr>
          <p:nvPr/>
        </p:nvCxnSpPr>
        <p:spPr>
          <a:xfrm flipH="1">
            <a:off x="6392810" y="4931638"/>
            <a:ext cx="1011177" cy="908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FA8ADA24-C86A-FF71-4859-1B40B896212F}"/>
              </a:ext>
            </a:extLst>
          </p:cNvPr>
          <p:cNvCxnSpPr>
            <a:cxnSpLocks/>
          </p:cNvCxnSpPr>
          <p:nvPr/>
        </p:nvCxnSpPr>
        <p:spPr>
          <a:xfrm>
            <a:off x="9981087" y="4931638"/>
            <a:ext cx="795362" cy="779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BECB5FD-A019-0C56-29FA-0ED265D23968}"/>
              </a:ext>
            </a:extLst>
          </p:cNvPr>
          <p:cNvCxnSpPr>
            <a:cxnSpLocks/>
          </p:cNvCxnSpPr>
          <p:nvPr/>
        </p:nvCxnSpPr>
        <p:spPr>
          <a:xfrm flipH="1">
            <a:off x="8036675" y="4957323"/>
            <a:ext cx="52256" cy="1361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C0A5DFDA-EB55-1A9B-66A6-658CFAF9BDF8}"/>
              </a:ext>
            </a:extLst>
          </p:cNvPr>
          <p:cNvCxnSpPr>
            <a:cxnSpLocks/>
          </p:cNvCxnSpPr>
          <p:nvPr/>
        </p:nvCxnSpPr>
        <p:spPr>
          <a:xfrm>
            <a:off x="9056413" y="4905952"/>
            <a:ext cx="16238" cy="685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одзаголовок 2">
            <a:extLst>
              <a:ext uri="{FF2B5EF4-FFF2-40B4-BE49-F238E27FC236}">
                <a16:creationId xmlns:a16="http://schemas.microsoft.com/office/drawing/2014/main" id="{CD17B5A3-5C28-0AF2-7AED-4F66F9F3502F}"/>
              </a:ext>
            </a:extLst>
          </p:cNvPr>
          <p:cNvSpPr txBox="1">
            <a:spLocks/>
          </p:cNvSpPr>
          <p:nvPr/>
        </p:nvSpPr>
        <p:spPr>
          <a:xfrm>
            <a:off x="8704745" y="5592738"/>
            <a:ext cx="1054094" cy="488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>
                <a:solidFill>
                  <a:srgbClr val="000000"/>
                </a:solidFill>
                <a:cs typeface="Arial"/>
              </a:rPr>
              <a:t>Статьи</a:t>
            </a:r>
          </a:p>
        </p:txBody>
      </p:sp>
      <p:sp>
        <p:nvSpPr>
          <p:cNvPr id="38" name="Подзаголовок 2">
            <a:extLst>
              <a:ext uri="{FF2B5EF4-FFF2-40B4-BE49-F238E27FC236}">
                <a16:creationId xmlns:a16="http://schemas.microsoft.com/office/drawing/2014/main" id="{4661A54F-6EBF-D131-8045-B41786CFA0D6}"/>
              </a:ext>
            </a:extLst>
          </p:cNvPr>
          <p:cNvSpPr txBox="1">
            <a:spLocks/>
          </p:cNvSpPr>
          <p:nvPr/>
        </p:nvSpPr>
        <p:spPr>
          <a:xfrm>
            <a:off x="5200494" y="5809053"/>
            <a:ext cx="2175689" cy="4712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>
                <a:solidFill>
                  <a:srgbClr val="000000"/>
                </a:solidFill>
                <a:ea typeface="+mn-lt"/>
                <a:cs typeface="+mn-lt"/>
              </a:rPr>
              <a:t>Мастер классы</a:t>
            </a:r>
            <a:endParaRPr lang="ru-RU"/>
          </a:p>
        </p:txBody>
      </p:sp>
      <p:sp>
        <p:nvSpPr>
          <p:cNvPr id="40" name="Подзаголовок 2">
            <a:extLst>
              <a:ext uri="{FF2B5EF4-FFF2-40B4-BE49-F238E27FC236}">
                <a16:creationId xmlns:a16="http://schemas.microsoft.com/office/drawing/2014/main" id="{10442A19-1E92-CA1B-5A91-C7E7C0522E49}"/>
              </a:ext>
            </a:extLst>
          </p:cNvPr>
          <p:cNvSpPr txBox="1">
            <a:spLocks/>
          </p:cNvSpPr>
          <p:nvPr/>
        </p:nvSpPr>
        <p:spPr>
          <a:xfrm>
            <a:off x="7385608" y="6322554"/>
            <a:ext cx="2175689" cy="4712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>
                <a:solidFill>
                  <a:srgbClr val="000000"/>
                </a:solidFill>
                <a:ea typeface="+mn-lt"/>
                <a:cs typeface="+mn-lt"/>
              </a:rPr>
              <a:t>Семинары</a:t>
            </a:r>
            <a:endParaRPr lang="ru-RU"/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AB0819B2-2888-35CC-6035-42A0D00ADA34}"/>
              </a:ext>
            </a:extLst>
          </p:cNvPr>
          <p:cNvSpPr txBox="1">
            <a:spLocks/>
          </p:cNvSpPr>
          <p:nvPr/>
        </p:nvSpPr>
        <p:spPr>
          <a:xfrm>
            <a:off x="10356036" y="5740970"/>
            <a:ext cx="1336634" cy="4712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>
                <a:solidFill>
                  <a:srgbClr val="000000"/>
                </a:solidFill>
                <a:ea typeface="+mn-lt"/>
                <a:cs typeface="+mn-lt"/>
              </a:rPr>
              <a:t>Конкурсы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53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25DDEB8-B09A-1316-9960-F7AD8BD48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Эспиноса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Сеха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Франсиско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A19EDFC-2FFA-171C-C073-4407AB0D7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537" y="209999"/>
            <a:ext cx="45719" cy="48217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2D8D094-FC28-766A-0917-61010C9AD7F0}"/>
              </a:ext>
            </a:extLst>
          </p:cNvPr>
          <p:cNvSpPr txBox="1">
            <a:spLocks/>
          </p:cNvSpPr>
          <p:nvPr/>
        </p:nvSpPr>
        <p:spPr>
          <a:xfrm>
            <a:off x="2779394" y="290453"/>
            <a:ext cx="91804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b="1" dirty="0" smtClean="0">
                <a:solidFill>
                  <a:schemeClr val="bg1"/>
                </a:solidFill>
                <a:latin typeface="Calibri Light"/>
                <a:cs typeface="Calibri Light"/>
              </a:rPr>
              <a:t>ПРОГРАММА КОРПОРАТИВНОГО ОБУЧЕНИЯ</a:t>
            </a:r>
          </a:p>
          <a:p>
            <a:pPr algn="ctr"/>
            <a:r>
              <a:rPr lang="ru-RU" sz="3300" b="1" dirty="0" smtClean="0">
                <a:solidFill>
                  <a:schemeClr val="bg1"/>
                </a:solidFill>
                <a:latin typeface="Calibri Light"/>
                <a:cs typeface="Calibri Light"/>
              </a:rPr>
              <a:t>ПЕДАГОГИЧЕСКИХ КАДРОВ</a:t>
            </a:r>
          </a:p>
          <a:p>
            <a:pPr algn="ctr"/>
            <a:r>
              <a:rPr lang="ru-RU" sz="3300" b="1" dirty="0" smtClean="0">
                <a:solidFill>
                  <a:schemeClr val="bg1"/>
                </a:solidFill>
                <a:latin typeface="Calibri Light"/>
                <a:cs typeface="Calibri Light"/>
              </a:rPr>
              <a:t>ГИМНАЗИИ №205</a:t>
            </a:r>
            <a:endParaRPr lang="ru-RU" sz="3300" b="1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2D8D094-FC28-766A-0917-61010C9AD7F0}"/>
              </a:ext>
            </a:extLst>
          </p:cNvPr>
          <p:cNvSpPr txBox="1">
            <a:spLocks/>
          </p:cNvSpPr>
          <p:nvPr/>
        </p:nvSpPr>
        <p:spPr>
          <a:xfrm>
            <a:off x="4246346" y="2620856"/>
            <a:ext cx="62465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 Light"/>
                <a:cs typeface="Calibri Light"/>
              </a:rPr>
              <a:t>“</a:t>
            </a:r>
            <a:r>
              <a:rPr lang="ru-RU" sz="3200" b="1" dirty="0" smtClean="0">
                <a:solidFill>
                  <a:schemeClr val="bg1"/>
                </a:solidFill>
                <a:latin typeface="Calibri Light"/>
                <a:cs typeface="Calibri Light"/>
              </a:rPr>
              <a:t>Облачные технологии и Компетенции </a:t>
            </a:r>
            <a:r>
              <a:rPr lang="en-US" sz="3200" b="1" dirty="0" smtClean="0">
                <a:solidFill>
                  <a:schemeClr val="bg1"/>
                </a:solidFill>
                <a:latin typeface="Calibri Light"/>
                <a:cs typeface="Calibri Light"/>
              </a:rPr>
              <a:t>XXI</a:t>
            </a:r>
            <a:r>
              <a:rPr lang="ru-RU" sz="3200" b="1" dirty="0" smtClean="0">
                <a:solidFill>
                  <a:schemeClr val="bg1"/>
                </a:solidFill>
                <a:latin typeface="Calibri Light"/>
                <a:cs typeface="Calibri Light"/>
              </a:rPr>
              <a:t> века в обучении</a:t>
            </a:r>
            <a:r>
              <a:rPr lang="en-US" sz="3200" b="1" dirty="0" smtClean="0">
                <a:solidFill>
                  <a:schemeClr val="bg1"/>
                </a:solidFill>
                <a:latin typeface="Calibri Light"/>
                <a:cs typeface="Calibri Light"/>
              </a:rPr>
              <a:t>”</a:t>
            </a:r>
            <a:endParaRPr lang="ru-RU" sz="3200" b="1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grpSp>
        <p:nvGrpSpPr>
          <p:cNvPr id="16" name="Google Shape;335;p31"/>
          <p:cNvGrpSpPr/>
          <p:nvPr/>
        </p:nvGrpSpPr>
        <p:grpSpPr>
          <a:xfrm rot="10800000" flipH="1">
            <a:off x="7199609" y="4979796"/>
            <a:ext cx="821730" cy="1228760"/>
            <a:chOff x="4171679" y="1802748"/>
            <a:chExt cx="821730" cy="1228760"/>
          </a:xfrm>
        </p:grpSpPr>
        <p:sp>
          <p:nvSpPr>
            <p:cNvPr id="17" name="Google Shape;336;p31"/>
            <p:cNvSpPr/>
            <p:nvPr/>
          </p:nvSpPr>
          <p:spPr>
            <a:xfrm rot="10800000">
              <a:off x="4171679" y="2413508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37;p31"/>
            <p:cNvSpPr/>
            <p:nvPr/>
          </p:nvSpPr>
          <p:spPr>
            <a:xfrm flipH="1">
              <a:off x="4171679" y="1802748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338;p31"/>
          <p:cNvGrpSpPr/>
          <p:nvPr/>
        </p:nvGrpSpPr>
        <p:grpSpPr>
          <a:xfrm rot="10800000" flipH="1">
            <a:off x="4492615" y="4985510"/>
            <a:ext cx="821730" cy="1228859"/>
            <a:chOff x="1972825" y="1803752"/>
            <a:chExt cx="821730" cy="1228859"/>
          </a:xfrm>
        </p:grpSpPr>
        <p:sp>
          <p:nvSpPr>
            <p:cNvPr id="20" name="Google Shape;339;p31"/>
            <p:cNvSpPr/>
            <p:nvPr/>
          </p:nvSpPr>
          <p:spPr>
            <a:xfrm rot="10800000">
              <a:off x="1972825" y="2414611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40;p31"/>
            <p:cNvSpPr/>
            <p:nvPr/>
          </p:nvSpPr>
          <p:spPr>
            <a:xfrm flipH="1">
              <a:off x="1972825" y="1803752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341;p31"/>
          <p:cNvGrpSpPr/>
          <p:nvPr/>
        </p:nvGrpSpPr>
        <p:grpSpPr>
          <a:xfrm rot="10800000" flipH="1">
            <a:off x="10004191" y="4983307"/>
            <a:ext cx="821730" cy="1228977"/>
            <a:chOff x="5808538" y="1803695"/>
            <a:chExt cx="821730" cy="1228977"/>
          </a:xfrm>
        </p:grpSpPr>
        <p:sp>
          <p:nvSpPr>
            <p:cNvPr id="23" name="Google Shape;342;p31"/>
            <p:cNvSpPr/>
            <p:nvPr/>
          </p:nvSpPr>
          <p:spPr>
            <a:xfrm rot="10800000">
              <a:off x="5808538" y="2414672"/>
              <a:ext cx="821700" cy="618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43;p31"/>
            <p:cNvSpPr/>
            <p:nvPr/>
          </p:nvSpPr>
          <p:spPr>
            <a:xfrm flipH="1">
              <a:off x="5808538" y="1803695"/>
              <a:ext cx="821730" cy="617854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344;p31"/>
          <p:cNvSpPr txBox="1"/>
          <p:nvPr/>
        </p:nvSpPr>
        <p:spPr>
          <a:xfrm>
            <a:off x="2859863" y="4900852"/>
            <a:ext cx="1869969" cy="12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dirty="0">
                <a:solidFill>
                  <a:srgbClr val="FF6600"/>
                </a:solidFill>
                <a:latin typeface="Hind"/>
                <a:ea typeface="Hind"/>
                <a:cs typeface="Hind"/>
                <a:sym typeface="Hind"/>
              </a:rPr>
              <a:t>Авторская</a:t>
            </a:r>
            <a:endParaRPr sz="2500" dirty="0">
              <a:solidFill>
                <a:srgbClr val="FF6600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26" name="Google Shape;345;p31"/>
          <p:cNvSpPr txBox="1"/>
          <p:nvPr/>
        </p:nvSpPr>
        <p:spPr>
          <a:xfrm>
            <a:off x="4889525" y="4951259"/>
            <a:ext cx="2599886" cy="12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dirty="0">
                <a:solidFill>
                  <a:srgbClr val="FFFF00"/>
                </a:solidFill>
                <a:latin typeface="Hind"/>
                <a:ea typeface="Hind"/>
                <a:cs typeface="Hind"/>
                <a:sym typeface="Hind"/>
              </a:rPr>
              <a:t>Непрерывная</a:t>
            </a:r>
            <a:endParaRPr lang="ru-RU" sz="2500" b="1" dirty="0">
              <a:solidFill>
                <a:srgbClr val="FFFF00"/>
              </a:solidFill>
              <a:latin typeface="Hind"/>
              <a:ea typeface="Hind"/>
              <a:cs typeface="Hind"/>
            </a:endParaRPr>
          </a:p>
        </p:txBody>
      </p:sp>
      <p:sp>
        <p:nvSpPr>
          <p:cNvPr id="27" name="Google Shape;346;p31"/>
          <p:cNvSpPr txBox="1"/>
          <p:nvPr/>
        </p:nvSpPr>
        <p:spPr>
          <a:xfrm>
            <a:off x="7579086" y="4951259"/>
            <a:ext cx="2908108" cy="12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dirty="0">
                <a:solidFill>
                  <a:srgbClr val="00B050"/>
                </a:solidFill>
                <a:latin typeface="Hind"/>
                <a:ea typeface="Hind"/>
                <a:cs typeface="Hind"/>
                <a:sym typeface="Hind"/>
              </a:rPr>
              <a:t>Инновационная</a:t>
            </a:r>
            <a:endParaRPr sz="2500" dirty="0">
              <a:solidFill>
                <a:srgbClr val="00B050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2614" y="4247048"/>
            <a:ext cx="5397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Система подготовки и развития учителей гимназии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9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6891DE1-1EE9-5FA5-4087-FC0DEC3415AE}"/>
              </a:ext>
            </a:extLst>
          </p:cNvPr>
          <p:cNvSpPr txBox="1">
            <a:spLocks/>
          </p:cNvSpPr>
          <p:nvPr/>
        </p:nvSpPr>
        <p:spPr>
          <a:xfrm>
            <a:off x="633053" y="1922220"/>
            <a:ext cx="3327621" cy="1635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Яковлева</a:t>
            </a:r>
            <a:r>
              <a:rPr lang="en-US" sz="36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Ю.Е.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7E577-0FE7-7169-BE9A-1FBBCF9B49E0}"/>
              </a:ext>
            </a:extLst>
          </p:cNvPr>
          <p:cNvSpPr txBox="1"/>
          <p:nvPr/>
        </p:nvSpPr>
        <p:spPr>
          <a:xfrm>
            <a:off x="5077871" y="80817"/>
            <a:ext cx="6916643" cy="19798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 smtClean="0">
                <a:solidFill>
                  <a:schemeClr val="tx2"/>
                </a:solidFill>
              </a:rPr>
              <a:t>Информационно-коммуникационные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технологии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на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уроках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английского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языка</a:t>
            </a:r>
            <a:r>
              <a:rPr lang="en-US" sz="3200" dirty="0">
                <a:solidFill>
                  <a:schemeClr val="tx2"/>
                </a:solidFill>
              </a:rPr>
              <a:t>.</a:t>
            </a:r>
            <a:endParaRPr lang="ru-RU" sz="3200" dirty="0">
              <a:solidFill>
                <a:schemeClr val="tx2"/>
              </a:solidFill>
              <a:cs typeface="Calibri" panose="020F0502020204030204"/>
            </a:endParaRPr>
          </a:p>
        </p:txBody>
      </p:sp>
      <p:pic>
        <p:nvPicPr>
          <p:cNvPr id="7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8844679-EDB2-B63E-B844-88BB4AF29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894" y="5113854"/>
            <a:ext cx="3991779" cy="1743955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6891DE1-1EE9-5FA5-4087-FC0DEC3415AE}"/>
              </a:ext>
            </a:extLst>
          </p:cNvPr>
          <p:cNvSpPr txBox="1">
            <a:spLocks/>
          </p:cNvSpPr>
          <p:nvPr/>
        </p:nvSpPr>
        <p:spPr>
          <a:xfrm>
            <a:off x="238059" y="2783206"/>
            <a:ext cx="3836504" cy="1225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Эспиноса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Розов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А.</a:t>
            </a:r>
            <a:endParaRPr lang="en-US" sz="3600" b="1" kern="12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6891DE1-1EE9-5FA5-4087-FC0DEC3415AE}"/>
              </a:ext>
            </a:extLst>
          </p:cNvPr>
          <p:cNvSpPr txBox="1">
            <a:spLocks/>
          </p:cNvSpPr>
          <p:nvPr/>
        </p:nvSpPr>
        <p:spPr>
          <a:xfrm>
            <a:off x="637031" y="3434282"/>
            <a:ext cx="3836504" cy="1225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Рыбакова М.А.</a:t>
            </a:r>
            <a:endParaRPr lang="en-US" sz="3600" b="1" kern="12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26891DE1-1EE9-5FA5-4087-FC0DEC3415AE}"/>
              </a:ext>
            </a:extLst>
          </p:cNvPr>
          <p:cNvSpPr txBox="1">
            <a:spLocks/>
          </p:cNvSpPr>
          <p:nvPr/>
        </p:nvSpPr>
        <p:spPr>
          <a:xfrm>
            <a:off x="667791" y="4118575"/>
            <a:ext cx="3836504" cy="1225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Раковская О.В.</a:t>
            </a:r>
            <a:endParaRPr lang="en-US" sz="3600" b="1" kern="12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87E577-0FE7-7169-BE9A-1FBBCF9B49E0}"/>
              </a:ext>
            </a:extLst>
          </p:cNvPr>
          <p:cNvSpPr txBox="1"/>
          <p:nvPr/>
        </p:nvSpPr>
        <p:spPr>
          <a:xfrm>
            <a:off x="5391370" y="2605369"/>
            <a:ext cx="6857269" cy="92137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solidFill>
                  <a:schemeClr val="tx2"/>
                </a:solidFill>
              </a:rPr>
              <a:t>Использование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облачных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технологий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на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уроке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испанского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языка</a:t>
            </a:r>
            <a:r>
              <a:rPr lang="en-US" sz="3200" dirty="0">
                <a:solidFill>
                  <a:schemeClr val="tx2"/>
                </a:solidFill>
              </a:rPr>
              <a:t>. </a:t>
            </a:r>
            <a:endParaRPr lang="en-US" sz="3200" dirty="0">
              <a:solidFill>
                <a:schemeClr val="tx2"/>
              </a:solidFill>
              <a:cs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87E577-0FE7-7169-BE9A-1FBBCF9B49E0}"/>
              </a:ext>
            </a:extLst>
          </p:cNvPr>
          <p:cNvSpPr txBox="1"/>
          <p:nvPr/>
        </p:nvSpPr>
        <p:spPr>
          <a:xfrm>
            <a:off x="5263114" y="3998657"/>
            <a:ext cx="6857269" cy="92137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“</a:t>
            </a:r>
            <a:r>
              <a:rPr lang="ru-RU" sz="3200" dirty="0" smtClean="0">
                <a:solidFill>
                  <a:schemeClr val="tx2"/>
                </a:solidFill>
              </a:rPr>
              <a:t>Творчество педагогов – внешкольников</a:t>
            </a:r>
            <a:r>
              <a:rPr lang="en-US" sz="3200" dirty="0" smtClean="0">
                <a:solidFill>
                  <a:schemeClr val="tx2"/>
                </a:solidFill>
              </a:rPr>
              <a:t>”</a:t>
            </a:r>
            <a:endParaRPr lang="en-US" sz="3200" dirty="0">
              <a:solidFill>
                <a:schemeClr val="tx2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05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E990BC-07CA-C036-35E2-C19D11E28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Статьи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98A2E4-C8F5-4BD7-E779-84A28A4BB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 err="1"/>
              <a:t>Яковлева</a:t>
            </a:r>
            <a:r>
              <a:rPr lang="en-US" sz="4000" dirty="0"/>
              <a:t> Ю.Е.</a:t>
            </a:r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B6B707E-E855-AE0F-F860-DA2548888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75" r="1" b="17292"/>
          <a:stretch/>
        </p:blipFill>
        <p:spPr>
          <a:xfrm>
            <a:off x="8683456" y="0"/>
            <a:ext cx="3508544" cy="349794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DBDDD68-7E7E-A9AC-CAF6-D8A028822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89" r="-1" b="9984"/>
          <a:stretch/>
        </p:blipFill>
        <p:spPr>
          <a:xfrm>
            <a:off x="-143104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8EB9947-A47B-5890-8045-62E3B5208250}"/>
              </a:ext>
            </a:extLst>
          </p:cNvPr>
          <p:cNvSpPr txBox="1">
            <a:spLocks/>
          </p:cNvSpPr>
          <p:nvPr/>
        </p:nvSpPr>
        <p:spPr>
          <a:xfrm>
            <a:off x="4876237" y="5209016"/>
            <a:ext cx="7085811" cy="30645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4000" dirty="0" err="1" smtClean="0">
                <a:solidFill>
                  <a:schemeClr val="accent1"/>
                </a:solidFill>
                <a:cs typeface="Calibri"/>
              </a:rPr>
              <a:t>Медиаграмотность</a:t>
            </a:r>
            <a:endParaRPr lang="en-US" sz="4000" dirty="0" smtClean="0">
              <a:solidFill>
                <a:schemeClr val="accent1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 smtClean="0">
                <a:solidFill>
                  <a:schemeClr val="accent1"/>
                </a:solidFill>
                <a:cs typeface="Calibri"/>
              </a:rPr>
              <a:t>в </a:t>
            </a:r>
            <a:r>
              <a:rPr lang="en-US" sz="4000" dirty="0" err="1">
                <a:solidFill>
                  <a:schemeClr val="accent1"/>
                </a:solidFill>
                <a:cs typeface="Calibri"/>
              </a:rPr>
              <a:t>информационном</a:t>
            </a:r>
            <a:r>
              <a:rPr lang="en-US" sz="4000" dirty="0">
                <a:solidFill>
                  <a:schemeClr val="accent1"/>
                </a:solidFill>
                <a:cs typeface="Calibri"/>
              </a:rPr>
              <a:t> </a:t>
            </a:r>
            <a:r>
              <a:rPr lang="en-US" sz="4000" dirty="0" err="1" smtClean="0">
                <a:solidFill>
                  <a:schemeClr val="accent1"/>
                </a:solidFill>
                <a:cs typeface="Calibri"/>
              </a:rPr>
              <a:t>мире</a:t>
            </a:r>
            <a:endParaRPr lang="en-US" sz="4000" dirty="0">
              <a:solidFill>
                <a:schemeClr val="accent1"/>
              </a:solidFill>
              <a:cs typeface="Calibri"/>
            </a:endParaRPr>
          </a:p>
        </p:txBody>
      </p:sp>
      <p:pic>
        <p:nvPicPr>
          <p:cNvPr id="10" name="Рисунок 16">
            <a:extLst>
              <a:ext uri="{FF2B5EF4-FFF2-40B4-BE49-F238E27FC236}">
                <a16:creationId xmlns:a16="http://schemas.microsoft.com/office/drawing/2014/main" id="{A7B6B459-4438-76B2-939E-4F6EB9CFB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583" y="3397069"/>
            <a:ext cx="2169560" cy="15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7" descr="Изображение выглядит как текст, внутренний, электроник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B1C2BD58-A444-261A-6354-7639176B1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8" t="9091" r="444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E990BC-07CA-C036-35E2-C19D11E28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29" y="-215822"/>
            <a:ext cx="3438144" cy="17829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2800" b="1" dirty="0" smtClean="0">
                <a:solidFill>
                  <a:srgbClr val="1F3864"/>
                </a:solidFill>
              </a:rPr>
              <a:t/>
            </a:r>
            <a:br>
              <a:rPr lang="ru-RU" sz="2800" b="1" dirty="0" smtClean="0">
                <a:solidFill>
                  <a:srgbClr val="1F3864"/>
                </a:solidFill>
              </a:rPr>
            </a:br>
            <a:r>
              <a:rPr lang="ru-RU" sz="2800" b="1" dirty="0">
                <a:solidFill>
                  <a:srgbClr val="1F3864"/>
                </a:solidFill>
              </a:rPr>
              <a:t/>
            </a:r>
            <a:br>
              <a:rPr lang="ru-RU" sz="2800" b="1" dirty="0">
                <a:solidFill>
                  <a:srgbClr val="1F3864"/>
                </a:solidFill>
              </a:rPr>
            </a:br>
            <a:r>
              <a:rPr lang="ru-RU" sz="2800" b="1" dirty="0" smtClean="0">
                <a:solidFill>
                  <a:srgbClr val="1F3864"/>
                </a:solidFill>
              </a:rPr>
              <a:t/>
            </a:r>
            <a:br>
              <a:rPr lang="ru-RU" sz="2800" b="1" dirty="0" smtClean="0">
                <a:solidFill>
                  <a:srgbClr val="1F3864"/>
                </a:solidFill>
              </a:rPr>
            </a:br>
            <a:r>
              <a:rPr lang="ru-RU" sz="2800" b="1" dirty="0">
                <a:solidFill>
                  <a:srgbClr val="1F3864"/>
                </a:solidFill>
              </a:rPr>
              <a:t/>
            </a:r>
            <a:br>
              <a:rPr lang="ru-RU" sz="2800" b="1" dirty="0">
                <a:solidFill>
                  <a:srgbClr val="1F3864"/>
                </a:solidFill>
              </a:rPr>
            </a:br>
            <a:r>
              <a:rPr lang="en-US" sz="2800" b="1" dirty="0" smtClean="0">
                <a:solidFill>
                  <a:srgbClr val="1F3864"/>
                </a:solidFill>
              </a:rPr>
              <a:t>СТАТЬИ</a:t>
            </a:r>
            <a:r>
              <a:rPr lang="ru-RU" sz="2800" b="1" dirty="0" smtClean="0">
                <a:solidFill>
                  <a:srgbClr val="1F3864"/>
                </a:solidFill>
              </a:rPr>
              <a:t/>
            </a:r>
            <a:br>
              <a:rPr lang="ru-RU" sz="2800" b="1" dirty="0" smtClean="0">
                <a:solidFill>
                  <a:srgbClr val="1F3864"/>
                </a:solidFill>
              </a:rPr>
            </a:br>
            <a:r>
              <a:rPr lang="ru-RU" sz="2800" b="1" dirty="0" smtClean="0">
                <a:solidFill>
                  <a:srgbClr val="1F3864"/>
                </a:solidFill>
              </a:rPr>
              <a:t>РИНЦ (Российский индекс </a:t>
            </a:r>
            <a:r>
              <a:rPr lang="ru-RU" sz="2800" b="1" smtClean="0">
                <a:solidFill>
                  <a:srgbClr val="1F3864"/>
                </a:solidFill>
              </a:rPr>
              <a:t>научного цитирования)</a:t>
            </a:r>
            <a:endParaRPr lang="en-US" sz="2800" b="1" dirty="0">
              <a:solidFill>
                <a:srgbClr val="1F3864"/>
              </a:solidFill>
              <a:cs typeface="Calibri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98A2E4-C8F5-4BD7-E779-84A28A4BB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32" y="1322584"/>
            <a:ext cx="4311074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en-US" sz="3200" dirty="0" err="1" smtClean="0"/>
              <a:t>Тимохина</a:t>
            </a:r>
            <a:r>
              <a:rPr lang="en-US" sz="3200" dirty="0" smtClean="0"/>
              <a:t> </a:t>
            </a:r>
            <a:r>
              <a:rPr lang="en-US" sz="3200" dirty="0"/>
              <a:t>И.В.</a:t>
            </a:r>
            <a:endParaRPr lang="en-US" sz="3200" dirty="0">
              <a:cs typeface="Calibri"/>
            </a:endParaRPr>
          </a:p>
          <a:p>
            <a:pPr marL="0" indent="0">
              <a:buNone/>
            </a:pPr>
            <a:r>
              <a:rPr lang="en-US" sz="3200" dirty="0" err="1">
                <a:cs typeface="Calibri"/>
              </a:rPr>
              <a:t>Эспиноса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Сеха</a:t>
            </a:r>
            <a:r>
              <a:rPr lang="en-US" sz="3200" dirty="0">
                <a:cs typeface="Calibri"/>
              </a:rPr>
              <a:t> Ф.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72F76-8C82-DB7B-6F8C-9E0D4C2FC03A}"/>
              </a:ext>
            </a:extLst>
          </p:cNvPr>
          <p:cNvSpPr txBox="1"/>
          <p:nvPr/>
        </p:nvSpPr>
        <p:spPr>
          <a:xfrm>
            <a:off x="482907" y="3328930"/>
            <a:ext cx="579119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b="1"/>
              <a:t>ОБЛАЧНЫЕ ТЕХНОЛОГИИ В ДИСТАНЦИОННОМ ОБУЧЕНИИ:</a:t>
            </a:r>
          </a:p>
          <a:p>
            <a:pPr algn="ctr"/>
            <a:r>
              <a:rPr lang="ru-RU" sz="3600" b="1"/>
              <a:t>ПРАКТИЧЕСКИЙ ОПЫТ</a:t>
            </a:r>
          </a:p>
        </p:txBody>
      </p:sp>
    </p:spTree>
    <p:extLst>
      <p:ext uri="{BB962C8B-B14F-4D97-AF65-F5344CB8AC3E}">
        <p14:creationId xmlns:p14="http://schemas.microsoft.com/office/powerpoint/2010/main" val="345572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BCA8C-FF58-3B81-AFEE-1F69E12B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338" y="335482"/>
            <a:ext cx="4219476" cy="109821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ПМОФ - 2022</a:t>
            </a:r>
            <a:endParaRPr lang="ru-RU" sz="3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335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08CA894-5A66-E9DF-0B5C-87C5E0520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64" y="759279"/>
            <a:ext cx="2253343" cy="5339441"/>
          </a:xfrm>
          <a:prstGeom prst="rect">
            <a:avLst/>
          </a:prstGeom>
          <a:effectLst/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B7516F6-CE84-C1F7-DE6A-6817B811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328" y="1804929"/>
            <a:ext cx="6918607" cy="20961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endParaRPr lang="ru-RU" sz="3200">
              <a:cs typeface="Calibri"/>
            </a:endParaRPr>
          </a:p>
          <a:p>
            <a:pPr marL="0" indent="0" algn="ctr">
              <a:buNone/>
            </a:pPr>
            <a:endParaRPr lang="ru-RU" sz="3200">
              <a:cs typeface="Calibri"/>
            </a:endParaRPr>
          </a:p>
          <a:p>
            <a:pPr marL="0" indent="0" algn="ctr">
              <a:buNone/>
            </a:pPr>
            <a:endParaRPr lang="ru-RU" sz="320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>
                <a:ea typeface="+mn-lt"/>
                <a:cs typeface="+mn-lt"/>
              </a:rPr>
              <a:t>«Применение педагогами гимназии инновационных педагогических технологий как практика формирования Soft </a:t>
            </a:r>
            <a:r>
              <a:rPr lang="ru-RU" sz="3200" err="1">
                <a:ea typeface="+mn-lt"/>
                <a:cs typeface="+mn-lt"/>
              </a:rPr>
              <a:t>skills</a:t>
            </a:r>
            <a:r>
              <a:rPr lang="ru-RU" sz="3200">
                <a:ea typeface="+mn-lt"/>
                <a:cs typeface="+mn-lt"/>
              </a:rPr>
              <a:t>»</a:t>
            </a:r>
            <a:endParaRPr lang="ru-RU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2DA331-678D-2275-9D20-5D416B953F2C}"/>
              </a:ext>
            </a:extLst>
          </p:cNvPr>
          <p:cNvSpPr txBox="1"/>
          <p:nvPr/>
        </p:nvSpPr>
        <p:spPr>
          <a:xfrm>
            <a:off x="4953919" y="1961002"/>
            <a:ext cx="712240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ГБОУ гимназия № 205 - площадка проведения практико-ориентированного семинара:</a:t>
            </a:r>
          </a:p>
        </p:txBody>
      </p:sp>
    </p:spTree>
    <p:extLst>
      <p:ext uri="{BB962C8B-B14F-4D97-AF65-F5344CB8AC3E}">
        <p14:creationId xmlns:p14="http://schemas.microsoft.com/office/powerpoint/2010/main" val="97355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24AF0-8F7A-DC5A-09F5-C06FD919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896" y="368626"/>
            <a:ext cx="2970055" cy="7290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Коротких Т.В.</a:t>
            </a:r>
            <a:endParaRPr lang="en-US" sz="3200" b="1" dirty="0" err="1">
              <a:solidFill>
                <a:schemeClr val="accent1">
                  <a:lumMod val="50000"/>
                </a:schemeClr>
              </a:solidFill>
              <a:cs typeface="Calibri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CBFFEA-3186-DE9F-E758-13AB28E3A56A}"/>
              </a:ext>
            </a:extLst>
          </p:cNvPr>
          <p:cNvSpPr txBox="1"/>
          <p:nvPr/>
        </p:nvSpPr>
        <p:spPr>
          <a:xfrm>
            <a:off x="2993522" y="126087"/>
            <a:ext cx="515883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latin typeface="Calibri"/>
                <a:ea typeface="+mj-ea"/>
                <a:cs typeface="Calibri"/>
              </a:rPr>
              <a:t>Технология организации учебно-проектной деятельности учащихся с применением облачных технологий на примере урока физики</a:t>
            </a:r>
            <a:endParaRPr lang="ru-RU" b="1" dirty="0">
              <a:ea typeface="+mn-lt"/>
              <a:cs typeface="+mn-lt"/>
            </a:endParaRPr>
          </a:p>
          <a:p>
            <a:pPr algn="ctr"/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6" y="1333928"/>
            <a:ext cx="5016500" cy="2257425"/>
          </a:xfrm>
          <a:prstGeom prst="rect">
            <a:avLst/>
          </a:prstGeom>
        </p:spPr>
      </p:pic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11024AF0-8F7A-DC5A-09F5-C06FD919295B}"/>
              </a:ext>
            </a:extLst>
          </p:cNvPr>
          <p:cNvSpPr txBox="1">
            <a:spLocks/>
          </p:cNvSpPr>
          <p:nvPr/>
        </p:nvSpPr>
        <p:spPr>
          <a:xfrm>
            <a:off x="9064622" y="500223"/>
            <a:ext cx="2970055" cy="729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Носова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Е.П.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cs typeface="Calibri Ligh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BFFEA-3186-DE9F-E758-13AB28E3A56A}"/>
              </a:ext>
            </a:extLst>
          </p:cNvPr>
          <p:cNvSpPr txBox="1"/>
          <p:nvPr/>
        </p:nvSpPr>
        <p:spPr>
          <a:xfrm>
            <a:off x="6320863" y="1384816"/>
            <a:ext cx="54144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ea typeface="+mj-ea"/>
                <a:cs typeface="+mj-cs"/>
              </a:rPr>
              <a:t>Технология "перевернутый класс"</a:t>
            </a:r>
            <a:endParaRPr lang="ru-RU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34" y="1829972"/>
            <a:ext cx="5327961" cy="2397582"/>
          </a:xfrm>
          <a:prstGeom prst="rect">
            <a:avLst/>
          </a:prstGeom>
        </p:spPr>
      </p:pic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E012E2B0-6BCF-4CFF-03A1-39387AF9BF62}"/>
              </a:ext>
            </a:extLst>
          </p:cNvPr>
          <p:cNvSpPr txBox="1">
            <a:spLocks/>
          </p:cNvSpPr>
          <p:nvPr/>
        </p:nvSpPr>
        <p:spPr>
          <a:xfrm>
            <a:off x="1867865" y="4272539"/>
            <a:ext cx="3714931" cy="8403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Копреева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Л.М.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AEB524-DE1E-CAF4-5B98-412A9BD34228}"/>
              </a:ext>
            </a:extLst>
          </p:cNvPr>
          <p:cNvSpPr txBox="1"/>
          <p:nvPr/>
        </p:nvSpPr>
        <p:spPr>
          <a:xfrm>
            <a:off x="606971" y="5237841"/>
            <a:ext cx="53924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latin typeface="Arial"/>
                <a:ea typeface="+mj-ea"/>
                <a:cs typeface="+mj-cs"/>
              </a:rPr>
              <a:t>Технология организации смешанного обучения с применением облачных технологий </a:t>
            </a:r>
            <a:br>
              <a:rPr lang="ru-RU" sz="1600" b="1" dirty="0">
                <a:latin typeface="Arial"/>
                <a:ea typeface="+mj-ea"/>
                <a:cs typeface="+mj-cs"/>
              </a:rPr>
            </a:br>
            <a:r>
              <a:rPr lang="ru-RU" sz="1600" b="1" dirty="0">
                <a:latin typeface="Arial"/>
                <a:ea typeface="+mj-ea"/>
                <a:cs typeface="+mj-cs"/>
              </a:rPr>
              <a:t>(на примере урока истории</a:t>
            </a:r>
            <a:r>
              <a:rPr lang="ru-RU" sz="1600" b="1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)</a:t>
            </a:r>
            <a:r>
              <a:rPr lang="ru-RU" sz="1600" b="1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34" y="4314968"/>
            <a:ext cx="5368960" cy="241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0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465" y="879380"/>
            <a:ext cx="88773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2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162</TotalTime>
  <Words>188</Words>
  <Application>Microsoft Office PowerPoint</Application>
  <PresentationFormat>Широкоэкранный</PresentationFormat>
  <Paragraphs>63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Avenir Next LT Pro</vt:lpstr>
      <vt:lpstr>Calibri</vt:lpstr>
      <vt:lpstr>Calibri Light</vt:lpstr>
      <vt:lpstr>Hind</vt:lpstr>
      <vt:lpstr>Office Theme</vt:lpstr>
      <vt:lpstr>   ГБОУ гимназия №205 Проект</vt:lpstr>
      <vt:lpstr>Презентация PowerPoint</vt:lpstr>
      <vt:lpstr>Эспиноса Сеха Франсиско</vt:lpstr>
      <vt:lpstr>Презентация PowerPoint</vt:lpstr>
      <vt:lpstr>Статьи       </vt:lpstr>
      <vt:lpstr>    СТАТЬИ РИНЦ (Российский индекс научного цитирования)</vt:lpstr>
      <vt:lpstr>ПМОФ - 2022</vt:lpstr>
      <vt:lpstr>Коротких Т.В.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Герман</dc:creator>
  <cp:lastModifiedBy>zavuch</cp:lastModifiedBy>
  <cp:revision>177</cp:revision>
  <dcterms:created xsi:type="dcterms:W3CDTF">2022-05-22T13:53:55Z</dcterms:created>
  <dcterms:modified xsi:type="dcterms:W3CDTF">2022-10-03T13:49:01Z</dcterms:modified>
</cp:coreProperties>
</file>